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400" r:id="rId4"/>
    <p:sldId id="437" r:id="rId5"/>
    <p:sldId id="443" r:id="rId6"/>
    <p:sldId id="444" r:id="rId7"/>
    <p:sldId id="432" r:id="rId8"/>
    <p:sldId id="401" r:id="rId9"/>
    <p:sldId id="434" r:id="rId10"/>
    <p:sldId id="395" r:id="rId11"/>
    <p:sldId id="435" r:id="rId12"/>
    <p:sldId id="40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6401" autoAdjust="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F107-54F2-4904-8125-FEDAC6E49C7D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49791-C4D3-4E82-81B2-3B52943D72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2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FBC49-6158-9E47-98E6-BC0942A77769}" type="slidenum"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7728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chemeClr val="tx1"/>
                </a:solidFill>
                <a:latin typeface="Futura Std Book"/>
              </a:rPr>
              <a:t>I partecipanti possono muoversi all’interno di scenari in maniera realistica e con diversi punti di vista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FBC49-6158-9E47-98E6-BC0942A77769}" type="slidenum"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304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FBC49-6158-9E47-98E6-BC0942A77769}" type="slidenum"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17464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04263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chemeClr val="tx1"/>
                </a:solidFill>
                <a:latin typeface="Futura Std Book"/>
              </a:rPr>
              <a:t>I partecipanti possono muoversi all’interno di scenari in maniera realistica e con diversi punti di vista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FBC49-6158-9E47-98E6-BC0942A7776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645311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chemeClr val="tx1"/>
                </a:solidFill>
                <a:latin typeface="Futura Std Book"/>
              </a:rPr>
              <a:t>I partecipanti possono muoversi all’interno di scenari in maniera realistica e con diversi punti di vista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97704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95-D24B-4924-8416-0B8712C148FB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515-737E-409E-8423-8A0B4F1C9B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59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95-D24B-4924-8416-0B8712C148FB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515-737E-409E-8423-8A0B4F1C9B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93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95-D24B-4924-8416-0B8712C148FB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515-737E-409E-8423-8A0B4F1C9B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69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168-EB77-6A4C-8A0B-F53420FA29C9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95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1D35-3A54-1544-8A3C-70183C4D9F06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36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1B69-F887-C74E-8B66-575384AD313F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24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2BE5-719F-8443-8598-A047B16FE8FF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52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3555-72E1-304E-9277-6A2F6C23E48B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12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8C3F-11EC-724B-9005-F0DBFF9BF154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391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3672-C324-BF4B-931C-64AC6E8C391E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862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E08-62EB-E042-9037-E2BFD3D12430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46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95-D24B-4924-8416-0B8712C148FB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515-737E-409E-8423-8A0B4F1C9B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438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C2-4DF7-0D47-965A-252D73659C0F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348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A13A-F6E3-5D44-92CF-24998B73E08F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15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29F-772B-8242-AC4E-94983C74ADE3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180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168-EB77-6A4C-8A0B-F53420FA29C9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012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1D35-3A54-1544-8A3C-70183C4D9F06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65" y="0"/>
            <a:ext cx="2787435" cy="9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64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1B69-F887-C74E-8B66-575384AD313F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454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2BE5-719F-8443-8598-A047B16FE8FF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035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3555-72E1-304E-9277-6A2F6C23E48B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446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8C3F-11EC-724B-9005-F0DBFF9BF154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50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3672-C324-BF4B-931C-64AC6E8C391E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97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95-D24B-4924-8416-0B8712C148FB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515-737E-409E-8423-8A0B4F1C9B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57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E08-62EB-E042-9037-E2BFD3D12430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874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BC2-4DF7-0D47-965A-252D73659C0F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329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A13A-F6E3-5D44-92CF-24998B73E08F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248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29F-772B-8242-AC4E-94983C74ADE3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13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95-D24B-4924-8416-0B8712C148FB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515-737E-409E-8423-8A0B4F1C9B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8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95-D24B-4924-8416-0B8712C148FB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515-737E-409E-8423-8A0B4F1C9B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84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95-D24B-4924-8416-0B8712C148FB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515-737E-409E-8423-8A0B4F1C9B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18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95-D24B-4924-8416-0B8712C148FB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515-737E-409E-8423-8A0B4F1C9B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4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95-D24B-4924-8416-0B8712C148FB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515-737E-409E-8423-8A0B4F1C9B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91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95-D24B-4924-8416-0B8712C148FB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515-737E-409E-8423-8A0B4F1C9B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30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1E95-D24B-4924-8416-0B8712C148FB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7515-737E-409E-8423-8A0B4F1C9B79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Picture 2" descr="C:\CRIMEDIM\Desktop 18-09-2013\logo base UPO CRIMEDIM ENG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366" y="1"/>
            <a:ext cx="529633" cy="4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rapezio 10"/>
          <p:cNvSpPr/>
          <p:nvPr userDrawn="1"/>
        </p:nvSpPr>
        <p:spPr>
          <a:xfrm rot="10800000">
            <a:off x="1115818" y="-14990"/>
            <a:ext cx="9713976" cy="436537"/>
          </a:xfrm>
          <a:prstGeom prst="trapezoid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-1559" y="-14991"/>
            <a:ext cx="2737104" cy="436539"/>
          </a:xfrm>
          <a:prstGeom prst="rect">
            <a:avLst/>
          </a:prstGeom>
          <a:solidFill>
            <a:srgbClr val="C80000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3" name="Picture 2" descr="D:\CRIMEDIM\Template\nuovo-1.JPG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10848082" y="-1097"/>
            <a:ext cx="1335024" cy="476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97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B7986-B633-5C42-AA2D-97BF0ED36E31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25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B7986-B633-5C42-AA2D-97BF0ED36E31}" type="datetime1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CCD6-2BF4-6A45-BEEA-F9AE93000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25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CRIMEDIM\Desktop 18-09-2013\logo base UPO CRIMEDIM 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62" y="1994359"/>
            <a:ext cx="2091068" cy="17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Risultati immagini per karolinska institute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22" y="2331548"/>
            <a:ext cx="2914524" cy="1413659"/>
          </a:xfrm>
          <a:prstGeom prst="rect">
            <a:avLst/>
          </a:prstGeom>
          <a:noFill/>
          <a:extLst/>
        </p:spPr>
      </p:pic>
      <p:pic>
        <p:nvPicPr>
          <p:cNvPr id="10" name="Picture 2" descr="Risultati immagini per manchester hcr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6" y="2331547"/>
            <a:ext cx="2042041" cy="1049143"/>
          </a:xfrm>
          <a:prstGeom prst="rect">
            <a:avLst/>
          </a:prstGeom>
          <a:noFill/>
          <a:extLst/>
        </p:spPr>
      </p:pic>
      <p:pic>
        <p:nvPicPr>
          <p:cNvPr id="11" name="Picture 2" descr="Tel-Aviv Universit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73" y="3667091"/>
            <a:ext cx="1915644" cy="934480"/>
          </a:xfrm>
          <a:prstGeom prst="rect">
            <a:avLst/>
          </a:prstGeom>
          <a:noFill/>
          <a:extLst/>
        </p:spPr>
      </p:pic>
      <p:pic>
        <p:nvPicPr>
          <p:cNvPr id="12" name="Picture 18" descr="File:Humedica-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722" y="3642176"/>
            <a:ext cx="2139751" cy="715376"/>
          </a:xfrm>
          <a:prstGeom prst="rect">
            <a:avLst/>
          </a:prstGeom>
          <a:noFill/>
          <a:extLst/>
        </p:spPr>
      </p:pic>
      <p:pic>
        <p:nvPicPr>
          <p:cNvPr id="13" name="Immagine 12" descr="Risultati immagini per istanbul medeniyet universit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74" y="4000960"/>
            <a:ext cx="2349213" cy="12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Novarecko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29" y="4371319"/>
            <a:ext cx="2940543" cy="63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TEAM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91" y="322935"/>
            <a:ext cx="6698075" cy="109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eams-project.eu/wp-content/uploads/2017/03/Footer2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0"/>
          <a:stretch/>
        </p:blipFill>
        <p:spPr bwMode="auto">
          <a:xfrm>
            <a:off x="4503281" y="5664956"/>
            <a:ext cx="3790951" cy="10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7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CRIMEDIM\Desktop 18-09-2013\logo base UPO CRIMEDIM 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62" y="127927"/>
            <a:ext cx="2091068" cy="17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140795" y="15180"/>
            <a:ext cx="305120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/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defTabSz="609585"/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defTabSz="609585"/>
            <a:endParaRPr lang="it-IT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12" descr="Risultati immagini per karolinska institute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22" y="465116"/>
            <a:ext cx="2914524" cy="1413659"/>
          </a:xfrm>
          <a:prstGeom prst="rect">
            <a:avLst/>
          </a:prstGeom>
          <a:noFill/>
          <a:extLst/>
        </p:spPr>
      </p:pic>
      <p:pic>
        <p:nvPicPr>
          <p:cNvPr id="10" name="Picture 2" descr="Risultati immagini per manchester hcr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6" y="465115"/>
            <a:ext cx="2042041" cy="1049143"/>
          </a:xfrm>
          <a:prstGeom prst="rect">
            <a:avLst/>
          </a:prstGeom>
          <a:noFill/>
          <a:extLst/>
        </p:spPr>
      </p:pic>
      <p:pic>
        <p:nvPicPr>
          <p:cNvPr id="11" name="Picture 2" descr="Tel-Aviv Universit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73" y="1800659"/>
            <a:ext cx="1915644" cy="934480"/>
          </a:xfrm>
          <a:prstGeom prst="rect">
            <a:avLst/>
          </a:prstGeom>
          <a:noFill/>
          <a:extLst/>
        </p:spPr>
      </p:pic>
      <p:pic>
        <p:nvPicPr>
          <p:cNvPr id="12" name="Picture 18" descr="File:Humedica-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722" y="1775744"/>
            <a:ext cx="2139751" cy="715376"/>
          </a:xfrm>
          <a:prstGeom prst="rect">
            <a:avLst/>
          </a:prstGeom>
          <a:noFill/>
          <a:extLst/>
        </p:spPr>
      </p:pic>
      <p:pic>
        <p:nvPicPr>
          <p:cNvPr id="13" name="Immagine 12" descr="Risultati immagini per istanbul medeniyet universit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74" y="2134528"/>
            <a:ext cx="2349213" cy="12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Novarecko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29" y="2504887"/>
            <a:ext cx="2940543" cy="63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14400" y="4014482"/>
            <a:ext cx="10363200" cy="5793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it-IT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it-IT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2" descr="TEAMS">
            <a:extLst>
              <a:ext uri="{FF2B5EF4-FFF2-40B4-BE49-F238E27FC236}">
                <a16:creationId xmlns:a16="http://schemas.microsoft.com/office/drawing/2014/main" id="{CB0BD7FB-2F52-4570-9E8C-72129402C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91" y="5289433"/>
            <a:ext cx="6698075" cy="109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3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CRIMEDIM\Desktop 18-09-2013\logo base UPO CRIMEDIM 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62" y="127927"/>
            <a:ext cx="2091068" cy="17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140795" y="15180"/>
            <a:ext cx="30512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/>
            <a:endParaRPr lang="it-IT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44275" y="5567727"/>
            <a:ext cx="7084451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prstClr val="black"/>
                </a:solidFill>
                <a:latin typeface="Arial" charset="0"/>
              </a:rPr>
              <a:t>Luca Ragazzoni, MD, PhD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1867" b="1" dirty="0">
              <a:solidFill>
                <a:prstClr val="black"/>
              </a:solidFill>
              <a:latin typeface="Arial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Project Coordinator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CRIMEDIM - Research Center in Emergency and Disaster Medicine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58555" y="3644045"/>
            <a:ext cx="7655891" cy="156966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200" b="1" dirty="0">
                <a:solidFill>
                  <a:srgbClr val="C00000"/>
                </a:solidFill>
                <a:latin typeface="Futura Std Book"/>
              </a:rPr>
              <a:t>TEAMS</a:t>
            </a:r>
          </a:p>
          <a:p>
            <a:pPr algn="ctr" defTabSz="609585"/>
            <a:r>
              <a:rPr lang="en-US" sz="3200" b="1" dirty="0">
                <a:solidFill>
                  <a:srgbClr val="C00000"/>
                </a:solidFill>
                <a:latin typeface="Futura Std Book"/>
              </a:rPr>
              <a:t>T</a:t>
            </a:r>
            <a:r>
              <a:rPr lang="en-US" sz="2400" b="1" dirty="0">
                <a:solidFill>
                  <a:srgbClr val="C00000"/>
                </a:solidFill>
                <a:latin typeface="Futura Std Book"/>
              </a:rPr>
              <a:t>RAINING FOR</a:t>
            </a:r>
            <a:r>
              <a:rPr lang="en-US" sz="3200" b="1" dirty="0">
                <a:solidFill>
                  <a:srgbClr val="C00000"/>
                </a:solidFill>
                <a:latin typeface="Futura Std Book"/>
              </a:rPr>
              <a:t> E</a:t>
            </a:r>
            <a:r>
              <a:rPr lang="en-US" sz="2400" b="1" dirty="0">
                <a:solidFill>
                  <a:srgbClr val="C00000"/>
                </a:solidFill>
                <a:latin typeface="Futura Std Book"/>
              </a:rPr>
              <a:t>MERGENCY</a:t>
            </a:r>
            <a:r>
              <a:rPr lang="en-US" sz="3200" b="1" dirty="0">
                <a:solidFill>
                  <a:srgbClr val="C00000"/>
                </a:solidFill>
                <a:latin typeface="Futura Std Book"/>
              </a:rPr>
              <a:t> M</a:t>
            </a:r>
            <a:r>
              <a:rPr lang="en-US" sz="2400" b="1" dirty="0">
                <a:solidFill>
                  <a:srgbClr val="C00000"/>
                </a:solidFill>
                <a:latin typeface="Futura Std Book"/>
              </a:rPr>
              <a:t>EDICAL</a:t>
            </a:r>
            <a:r>
              <a:rPr lang="en-US" sz="3200" b="1" dirty="0">
                <a:solidFill>
                  <a:srgbClr val="C00000"/>
                </a:solidFill>
                <a:latin typeface="Futura Std Book"/>
              </a:rPr>
              <a:t> T</a:t>
            </a:r>
            <a:r>
              <a:rPr lang="en-US" sz="2400" b="1" dirty="0">
                <a:solidFill>
                  <a:srgbClr val="C00000"/>
                </a:solidFill>
                <a:latin typeface="Futura Std Book"/>
              </a:rPr>
              <a:t>EAMS</a:t>
            </a:r>
            <a:r>
              <a:rPr lang="en-US" sz="3200" b="1" dirty="0">
                <a:solidFill>
                  <a:srgbClr val="C00000"/>
                </a:solidFill>
                <a:latin typeface="Futura Std Book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Futura Std Book"/>
              </a:rPr>
              <a:t>AND</a:t>
            </a:r>
            <a:r>
              <a:rPr lang="en-US" sz="3200" b="1" dirty="0">
                <a:solidFill>
                  <a:srgbClr val="C00000"/>
                </a:solidFill>
                <a:latin typeface="Futura Std Book"/>
              </a:rPr>
              <a:t> E</a:t>
            </a:r>
            <a:r>
              <a:rPr lang="en-US" sz="2400" b="1" dirty="0">
                <a:solidFill>
                  <a:srgbClr val="C00000"/>
                </a:solidFill>
                <a:latin typeface="Futura Std Book"/>
              </a:rPr>
              <a:t>UROPEAN</a:t>
            </a:r>
            <a:r>
              <a:rPr lang="en-US" sz="3200" b="1" dirty="0">
                <a:solidFill>
                  <a:srgbClr val="C00000"/>
                </a:solidFill>
                <a:latin typeface="Futura Std Book"/>
              </a:rPr>
              <a:t> M</a:t>
            </a:r>
            <a:r>
              <a:rPr lang="en-US" sz="2400" b="1" dirty="0">
                <a:solidFill>
                  <a:srgbClr val="C00000"/>
                </a:solidFill>
                <a:latin typeface="Futura Std Book"/>
              </a:rPr>
              <a:t>EDICAL</a:t>
            </a:r>
            <a:r>
              <a:rPr lang="en-US" sz="3200" b="1" dirty="0">
                <a:solidFill>
                  <a:srgbClr val="C00000"/>
                </a:solidFill>
                <a:latin typeface="Futura Std Book"/>
              </a:rPr>
              <a:t> C</a:t>
            </a:r>
            <a:r>
              <a:rPr lang="en-US" sz="2400" b="1" dirty="0">
                <a:solidFill>
                  <a:srgbClr val="C00000"/>
                </a:solidFill>
                <a:latin typeface="Futura Std Book"/>
              </a:rPr>
              <a:t>ORPS</a:t>
            </a:r>
            <a:endParaRPr lang="it-IT" sz="2400" b="1" dirty="0">
              <a:solidFill>
                <a:srgbClr val="C00000"/>
              </a:solidFill>
              <a:latin typeface="Futura Std Book"/>
            </a:endParaRPr>
          </a:p>
        </p:txBody>
      </p:sp>
      <p:pic>
        <p:nvPicPr>
          <p:cNvPr id="9" name="Picture 12" descr="Risultati immagini per karolinska institute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22" y="465116"/>
            <a:ext cx="2914524" cy="1413659"/>
          </a:xfrm>
          <a:prstGeom prst="rect">
            <a:avLst/>
          </a:prstGeom>
          <a:noFill/>
          <a:extLst/>
        </p:spPr>
      </p:pic>
      <p:pic>
        <p:nvPicPr>
          <p:cNvPr id="10" name="Picture 2" descr="Risultati immagini per manchester hcr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6" y="465115"/>
            <a:ext cx="2042041" cy="1049143"/>
          </a:xfrm>
          <a:prstGeom prst="rect">
            <a:avLst/>
          </a:prstGeom>
          <a:noFill/>
          <a:extLst/>
        </p:spPr>
      </p:pic>
      <p:pic>
        <p:nvPicPr>
          <p:cNvPr id="11" name="Picture 2" descr="Tel-Aviv Universit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73" y="1800659"/>
            <a:ext cx="1915644" cy="934480"/>
          </a:xfrm>
          <a:prstGeom prst="rect">
            <a:avLst/>
          </a:prstGeom>
          <a:noFill/>
          <a:extLst/>
        </p:spPr>
      </p:pic>
      <p:pic>
        <p:nvPicPr>
          <p:cNvPr id="12" name="Picture 18" descr="File:Humedica-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722" y="1775744"/>
            <a:ext cx="2139751" cy="715376"/>
          </a:xfrm>
          <a:prstGeom prst="rect">
            <a:avLst/>
          </a:prstGeom>
          <a:noFill/>
          <a:extLst/>
        </p:spPr>
      </p:pic>
      <p:pic>
        <p:nvPicPr>
          <p:cNvPr id="13" name="Immagine 12" descr="Risultati immagini per istanbul medeniyet universit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74" y="2134528"/>
            <a:ext cx="2349213" cy="12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Novarecko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29" y="2504887"/>
            <a:ext cx="2940543" cy="63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isultati immagini per european commiss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" y="5244484"/>
            <a:ext cx="2228820" cy="15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CRIMEDIM\Desktop 18-09-2013\logo base UPO CRIMEDIM 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670" y="5367453"/>
            <a:ext cx="1795073" cy="14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4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872696" y="1340126"/>
            <a:ext cx="60658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‘Emergency Medical Teams’ (EMTs) initiative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evolved in 2010 under the umbrella of the WHO, the Global Health Cluster and other actors, with the aim to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improve the quality and accountability of international emergency medical teams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responding to disasters.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 2013, the EMT Working Group published a first edition of the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‘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Classification and minimum standards for Foreign Medical Teams in sudden onset disasters’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 which capacities, services and minimum deployment standards for EMTs were defined.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" descr="Screen Shot 2016-07-24 at 6.41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6" y="1297929"/>
            <a:ext cx="4801023" cy="52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7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165600" y="8326967"/>
            <a:ext cx="3860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90" y="1256816"/>
            <a:ext cx="7468295" cy="545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Freeform 4"/>
          <p:cNvSpPr>
            <a:spLocks noChangeArrowheads="1"/>
          </p:cNvSpPr>
          <p:nvPr/>
        </p:nvSpPr>
        <p:spPr bwMode="auto">
          <a:xfrm>
            <a:off x="6959601" y="1691217"/>
            <a:ext cx="2755900" cy="1843616"/>
          </a:xfrm>
          <a:custGeom>
            <a:avLst/>
            <a:gdLst>
              <a:gd name="T0" fmla="*/ 230457 w 2066925"/>
              <a:gd name="T1" fmla="*/ 0 h 1382712"/>
              <a:gd name="T2" fmla="*/ 2066925 w 2066925"/>
              <a:gd name="T3" fmla="*/ 0 h 1382712"/>
              <a:gd name="T4" fmla="*/ 2066925 w 2066925"/>
              <a:gd name="T5" fmla="*/ 0 h 1382712"/>
              <a:gd name="T6" fmla="*/ 2066925 w 2066925"/>
              <a:gd name="T7" fmla="*/ 1152255 h 1382712"/>
              <a:gd name="T8" fmla="*/ 1836468 w 2066925"/>
              <a:gd name="T9" fmla="*/ 1382712 h 1382712"/>
              <a:gd name="T10" fmla="*/ 0 w 2066925"/>
              <a:gd name="T11" fmla="*/ 1382712 h 1382712"/>
              <a:gd name="T12" fmla="*/ 0 w 2066925"/>
              <a:gd name="T13" fmla="*/ 1382712 h 1382712"/>
              <a:gd name="T14" fmla="*/ 0 w 2066925"/>
              <a:gd name="T15" fmla="*/ 230457 h 1382712"/>
              <a:gd name="T16" fmla="*/ 230457 w 2066925"/>
              <a:gd name="T17" fmla="*/ 0 h 13827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66925" h="1382712">
                <a:moveTo>
                  <a:pt x="230457" y="0"/>
                </a:moveTo>
                <a:lnTo>
                  <a:pt x="2066925" y="0"/>
                </a:lnTo>
                <a:lnTo>
                  <a:pt x="2066925" y="1152255"/>
                </a:lnTo>
                <a:cubicBezTo>
                  <a:pt x="2066925" y="1279533"/>
                  <a:pt x="1963746" y="1382712"/>
                  <a:pt x="1836468" y="1382712"/>
                </a:cubicBezTo>
                <a:lnTo>
                  <a:pt x="0" y="1382712"/>
                </a:lnTo>
                <a:lnTo>
                  <a:pt x="0" y="230457"/>
                </a:lnTo>
                <a:cubicBezTo>
                  <a:pt x="0" y="103179"/>
                  <a:pt x="103179" y="0"/>
                  <a:pt x="230457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5"/>
          <p:cNvSpPr>
            <a:spLocks noChangeArrowheads="1"/>
          </p:cNvSpPr>
          <p:nvPr/>
        </p:nvSpPr>
        <p:spPr bwMode="auto">
          <a:xfrm>
            <a:off x="696385" y="4572000"/>
            <a:ext cx="1847849" cy="1439333"/>
          </a:xfrm>
          <a:custGeom>
            <a:avLst/>
            <a:gdLst>
              <a:gd name="T0" fmla="*/ 179920 w 1385887"/>
              <a:gd name="T1" fmla="*/ 0 h 1079500"/>
              <a:gd name="T2" fmla="*/ 1385887 w 1385887"/>
              <a:gd name="T3" fmla="*/ 0 h 1079500"/>
              <a:gd name="T4" fmla="*/ 1385887 w 1385887"/>
              <a:gd name="T5" fmla="*/ 0 h 1079500"/>
              <a:gd name="T6" fmla="*/ 1385887 w 1385887"/>
              <a:gd name="T7" fmla="*/ 899580 h 1079500"/>
              <a:gd name="T8" fmla="*/ 1205967 w 1385887"/>
              <a:gd name="T9" fmla="*/ 1079500 h 1079500"/>
              <a:gd name="T10" fmla="*/ 0 w 1385887"/>
              <a:gd name="T11" fmla="*/ 1079500 h 1079500"/>
              <a:gd name="T12" fmla="*/ 0 w 1385887"/>
              <a:gd name="T13" fmla="*/ 1079500 h 1079500"/>
              <a:gd name="T14" fmla="*/ 0 w 1385887"/>
              <a:gd name="T15" fmla="*/ 179920 h 1079500"/>
              <a:gd name="T16" fmla="*/ 179920 w 1385887"/>
              <a:gd name="T17" fmla="*/ 0 h 1079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85887" h="1079500">
                <a:moveTo>
                  <a:pt x="179920" y="0"/>
                </a:moveTo>
                <a:lnTo>
                  <a:pt x="1385887" y="0"/>
                </a:lnTo>
                <a:lnTo>
                  <a:pt x="1385887" y="899580"/>
                </a:lnTo>
                <a:cubicBezTo>
                  <a:pt x="1385887" y="998947"/>
                  <a:pt x="1305334" y="1079500"/>
                  <a:pt x="1205967" y="1079500"/>
                </a:cubicBezTo>
                <a:lnTo>
                  <a:pt x="0" y="1079500"/>
                </a:lnTo>
                <a:lnTo>
                  <a:pt x="0" y="179920"/>
                </a:lnTo>
                <a:cubicBezTo>
                  <a:pt x="0" y="80553"/>
                  <a:pt x="80553" y="0"/>
                  <a:pt x="179920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93374" y="1225978"/>
            <a:ext cx="2806700" cy="2544233"/>
            <a:chOff x="111" y="684"/>
            <a:chExt cx="1326" cy="1202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684"/>
              <a:ext cx="1326" cy="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08" y="859"/>
              <a:ext cx="936" cy="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9169400" y="1199486"/>
            <a:ext cx="2804584" cy="2544233"/>
            <a:chOff x="4332" y="753"/>
            <a:chExt cx="1325" cy="1202"/>
          </a:xfrm>
        </p:grpSpPr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753"/>
              <a:ext cx="1325" cy="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526" y="930"/>
              <a:ext cx="936" cy="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9025757" y="4247362"/>
            <a:ext cx="2806700" cy="2546349"/>
            <a:chOff x="4320" y="2903"/>
            <a:chExt cx="1326" cy="1203"/>
          </a:xfrm>
        </p:grpSpPr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903"/>
              <a:ext cx="1326" cy="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513" y="3081"/>
              <a:ext cx="936" cy="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70089" y="4247362"/>
            <a:ext cx="2804584" cy="2546351"/>
            <a:chOff x="100" y="2876"/>
            <a:chExt cx="1325" cy="1203"/>
          </a:xfrm>
        </p:grpSpPr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2876"/>
              <a:ext cx="1325" cy="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96" y="3054"/>
              <a:ext cx="936" cy="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63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st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19" y="3913097"/>
            <a:ext cx="9346764" cy="23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AK_ultrasound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338"/>
          <a:stretch/>
        </p:blipFill>
        <p:spPr>
          <a:xfrm>
            <a:off x="4431765" y="2145635"/>
            <a:ext cx="2750244" cy="2097525"/>
          </a:xfrm>
          <a:prstGeom prst="rect">
            <a:avLst/>
          </a:prstGeom>
        </p:spPr>
      </p:pic>
      <p:pic>
        <p:nvPicPr>
          <p:cNvPr id="7172" name="Picture 4" descr="Risultati immagini per advanced medical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93" y="2145636"/>
            <a:ext cx="2661091" cy="16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11330" y="758801"/>
            <a:ext cx="6103146" cy="76944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D2232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EMT COMPETENCY AREAS</a:t>
            </a:r>
            <a:endParaRPr kumimoji="0" lang="it-IT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21" y="2303465"/>
            <a:ext cx="2589668" cy="138611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24839" y="6232985"/>
            <a:ext cx="10901108" cy="5312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Amat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Camacho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Hughes A, </a:t>
            </a: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Burkle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FM, Ingrassia PL, Ragazzoni L, Redmond A, Norton I, von </a:t>
            </a: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Schreeb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J. </a:t>
            </a: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Training of Emergency </a:t>
            </a: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Teams: </a:t>
            </a: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 Global </a:t>
            </a: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Framework. </a:t>
            </a: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 </a:t>
            </a: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21;8. </a:t>
            </a:r>
          </a:p>
        </p:txBody>
      </p:sp>
    </p:spTree>
    <p:extLst>
      <p:ext uri="{BB962C8B-B14F-4D97-AF65-F5344CB8AC3E}">
        <p14:creationId xmlns:p14="http://schemas.microsoft.com/office/powerpoint/2010/main" val="3466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80567" y="706552"/>
            <a:ext cx="3175356" cy="76944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D2232A"/>
                </a:solidFill>
                <a:latin typeface="+mj-lt"/>
              </a:rPr>
              <a:t>THE PROJECT</a:t>
            </a:r>
            <a:endParaRPr lang="it-IT" sz="4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4967" y="1669033"/>
            <a:ext cx="11309132" cy="4934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 dirty="0">
                <a:solidFill>
                  <a:srgbClr val="C00000"/>
                </a:solidFill>
              </a:rPr>
              <a:t>TEAMS</a:t>
            </a:r>
            <a:r>
              <a:rPr lang="en-US" sz="2133" dirty="0"/>
              <a:t> is a project, funded by the European Union Humanitarian Aid and Civil Protection (DG ECHO), aiming to </a:t>
            </a:r>
            <a:r>
              <a:rPr lang="en-US" sz="2133" b="1" dirty="0">
                <a:solidFill>
                  <a:srgbClr val="C00000"/>
                </a:solidFill>
              </a:rPr>
              <a:t>develop, pilot and assess </a:t>
            </a:r>
            <a:r>
              <a:rPr lang="en-US" sz="2133" dirty="0"/>
              <a:t>a standardized </a:t>
            </a:r>
            <a:r>
              <a:rPr lang="en-US" sz="2133" b="1" dirty="0">
                <a:solidFill>
                  <a:srgbClr val="C00000"/>
                </a:solidFill>
              </a:rPr>
              <a:t>training package </a:t>
            </a:r>
            <a:r>
              <a:rPr lang="en-US" sz="2133" dirty="0"/>
              <a:t>(set of simulation exercises), </a:t>
            </a:r>
            <a:r>
              <a:rPr lang="en-US" sz="2133" b="1" dirty="0">
                <a:solidFill>
                  <a:srgbClr val="C00000"/>
                </a:solidFill>
              </a:rPr>
              <a:t>focused on operational team training </a:t>
            </a:r>
            <a:r>
              <a:rPr lang="en-US" sz="2133" dirty="0"/>
              <a:t>(team dynamics) </a:t>
            </a:r>
            <a:r>
              <a:rPr lang="en-US" sz="2133" b="1" dirty="0">
                <a:solidFill>
                  <a:srgbClr val="C00000"/>
                </a:solidFill>
              </a:rPr>
              <a:t>for EMCs/EMTs</a:t>
            </a:r>
            <a:r>
              <a:rPr lang="en-US" sz="2133" dirty="0"/>
              <a:t>, adaptable to different types of  EMCs/EMTs.</a:t>
            </a:r>
          </a:p>
          <a:p>
            <a:endParaRPr lang="en-US" sz="2133" i="1" dirty="0"/>
          </a:p>
          <a:p>
            <a:r>
              <a:rPr lang="en-US" sz="2133" i="1" dirty="0"/>
              <a:t>Specific aims:</a:t>
            </a:r>
          </a:p>
          <a:p>
            <a:pPr lvl="1"/>
            <a:r>
              <a:rPr lang="en-US" sz="1867" dirty="0"/>
              <a:t>1) To create a </a:t>
            </a:r>
            <a:r>
              <a:rPr lang="en-US" sz="1867" b="1" dirty="0">
                <a:solidFill>
                  <a:srgbClr val="C00000"/>
                </a:solidFill>
              </a:rPr>
              <a:t>training framework </a:t>
            </a:r>
            <a:r>
              <a:rPr lang="en-US" sz="1867" dirty="0"/>
              <a:t>focused on operational team training for EMCs/EMTs. </a:t>
            </a:r>
          </a:p>
          <a:p>
            <a:pPr lvl="1"/>
            <a:r>
              <a:rPr lang="en-US" sz="1867" dirty="0"/>
              <a:t>2) To develop </a:t>
            </a:r>
            <a:r>
              <a:rPr lang="en-US" sz="1867" b="1" dirty="0">
                <a:solidFill>
                  <a:srgbClr val="C00000"/>
                </a:solidFill>
              </a:rPr>
              <a:t>teaching materials </a:t>
            </a:r>
            <a:r>
              <a:rPr lang="en-US" sz="1867" dirty="0"/>
              <a:t>and identify effective </a:t>
            </a:r>
            <a:r>
              <a:rPr lang="en-US" sz="1867" b="1" dirty="0">
                <a:solidFill>
                  <a:srgbClr val="C00000"/>
                </a:solidFill>
              </a:rPr>
              <a:t>training methods</a:t>
            </a:r>
            <a:r>
              <a:rPr lang="en-US" sz="1867" dirty="0"/>
              <a:t>.  </a:t>
            </a:r>
          </a:p>
          <a:p>
            <a:pPr lvl="1"/>
            <a:r>
              <a:rPr lang="en-US" sz="1867" dirty="0"/>
              <a:t>3) To implement a </a:t>
            </a:r>
            <a:r>
              <a:rPr lang="en-US" sz="1867" b="1" dirty="0">
                <a:solidFill>
                  <a:srgbClr val="C00000"/>
                </a:solidFill>
              </a:rPr>
              <a:t>low-cost e-learning platform</a:t>
            </a:r>
            <a:r>
              <a:rPr lang="en-US" sz="1867" dirty="0"/>
              <a:t> to facilitate the delivery of the teaching materials that is sustainable beyond the project.</a:t>
            </a:r>
          </a:p>
          <a:p>
            <a:pPr lvl="1"/>
            <a:r>
              <a:rPr lang="en-US" sz="1867" dirty="0"/>
              <a:t>4) To design a cost-effective set of </a:t>
            </a:r>
            <a:r>
              <a:rPr lang="en-US" sz="1867" b="1" dirty="0">
                <a:solidFill>
                  <a:srgbClr val="C00000"/>
                </a:solidFill>
              </a:rPr>
              <a:t>simulation-based immersive scenarios </a:t>
            </a:r>
            <a:r>
              <a:rPr lang="en-US" sz="1867" dirty="0"/>
              <a:t>for training EMCs/EMTs and facilitating quality assurance of these teams.</a:t>
            </a:r>
          </a:p>
          <a:p>
            <a:pPr lvl="1"/>
            <a:r>
              <a:rPr lang="en-US" sz="1867" dirty="0"/>
              <a:t>5) To pilot the overall training package through </a:t>
            </a:r>
            <a:r>
              <a:rPr lang="en-US" sz="1867" b="1" dirty="0">
                <a:solidFill>
                  <a:srgbClr val="C00000"/>
                </a:solidFill>
              </a:rPr>
              <a:t>two main training events</a:t>
            </a:r>
            <a:r>
              <a:rPr lang="en-US" sz="1867" dirty="0"/>
              <a:t>. </a:t>
            </a:r>
          </a:p>
          <a:p>
            <a:pPr lvl="1"/>
            <a:r>
              <a:rPr lang="en-US" sz="1867" dirty="0"/>
              <a:t>6) To </a:t>
            </a:r>
            <a:r>
              <a:rPr lang="en-US" sz="1867" b="1" dirty="0">
                <a:solidFill>
                  <a:srgbClr val="C00000"/>
                </a:solidFill>
              </a:rPr>
              <a:t>assess the effectiveness </a:t>
            </a:r>
            <a:r>
              <a:rPr lang="en-US" sz="1867" dirty="0"/>
              <a:t>of the training in terms of learning outcomes, participants’ satisfaction, improvement in technical and non-technical skills of the teams trained and cost-effectiveness. </a:t>
            </a:r>
          </a:p>
          <a:p>
            <a:pPr lvl="1"/>
            <a:r>
              <a:rPr lang="en-US" sz="1867" dirty="0"/>
              <a:t>7) To </a:t>
            </a:r>
            <a:r>
              <a:rPr lang="en-US" sz="1867" b="1" dirty="0">
                <a:solidFill>
                  <a:srgbClr val="C00000"/>
                </a:solidFill>
              </a:rPr>
              <a:t>evaluate the quality </a:t>
            </a:r>
            <a:r>
              <a:rPr lang="en-US" sz="1867" dirty="0"/>
              <a:t>of the training package. </a:t>
            </a:r>
          </a:p>
        </p:txBody>
      </p:sp>
    </p:spTree>
    <p:extLst>
      <p:ext uri="{BB962C8B-B14F-4D97-AF65-F5344CB8AC3E}">
        <p14:creationId xmlns:p14="http://schemas.microsoft.com/office/powerpoint/2010/main" val="343830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53326" y="734637"/>
            <a:ext cx="7289560" cy="76944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D2232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METHODOLOGY AND TIMELINE</a:t>
            </a:r>
            <a:endParaRPr kumimoji="0" lang="it-IT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3092839" y="5964573"/>
            <a:ext cx="8902968" cy="3604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84772" y="6355256"/>
            <a:ext cx="719299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</a:t>
            </a:r>
            <a:endParaRPr kumimoji="0" lang="it-IT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65968" y="6411300"/>
            <a:ext cx="44435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673643" y="6416076"/>
            <a:ext cx="66947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192599" y="6416076"/>
            <a:ext cx="54854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699767" y="6418308"/>
            <a:ext cx="78893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144877" y="6355257"/>
            <a:ext cx="941283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</a:t>
            </a: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Connettore diritto 15"/>
          <p:cNvCxnSpPr/>
          <p:nvPr/>
        </p:nvCxnSpPr>
        <p:spPr>
          <a:xfrm>
            <a:off x="7189071" y="6233895"/>
            <a:ext cx="0" cy="1844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899268" y="6425322"/>
            <a:ext cx="56938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8453" y="1830902"/>
            <a:ext cx="32021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B.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 of situation and definition of training framework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C.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 of teaching materials and evaluation tools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D.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 of training tools and simulation scenarios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E.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 and assessment</a:t>
            </a:r>
          </a:p>
        </p:txBody>
      </p:sp>
      <p:cxnSp>
        <p:nvCxnSpPr>
          <p:cNvPr id="24" name="Connettore 2 23"/>
          <p:cNvCxnSpPr/>
          <p:nvPr/>
        </p:nvCxnSpPr>
        <p:spPr>
          <a:xfrm>
            <a:off x="3142213" y="2382353"/>
            <a:ext cx="2379436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5251272" y="3440383"/>
            <a:ext cx="2741049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272297" y="4834751"/>
            <a:ext cx="3121952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5994008" y="5738641"/>
            <a:ext cx="5973771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3195150" y="1849826"/>
            <a:ext cx="2191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HCRI - 6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724636" y="2865825"/>
            <a:ext cx="182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 - 9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955862" y="4260194"/>
            <a:ext cx="2307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 - 10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812687" y="5192110"/>
            <a:ext cx="401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TAU – HUM – IMU - 15 months</a:t>
            </a:r>
          </a:p>
        </p:txBody>
      </p:sp>
    </p:spTree>
    <p:extLst>
      <p:ext uri="{BB962C8B-B14F-4D97-AF65-F5344CB8AC3E}">
        <p14:creationId xmlns:p14="http://schemas.microsoft.com/office/powerpoint/2010/main" val="296032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88328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MAIN CARACTERISTICS OF THE TRAINING PACKAGE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303144"/>
            <a:ext cx="10515600" cy="4930775"/>
          </a:xfrm>
        </p:spPr>
        <p:txBody>
          <a:bodyPr>
            <a:normAutofit/>
          </a:bodyPr>
          <a:lstStyle/>
          <a:p>
            <a:r>
              <a:rPr lang="en-GB" dirty="0"/>
              <a:t>Set of</a:t>
            </a:r>
            <a:r>
              <a:rPr lang="en-GB" dirty="0">
                <a:solidFill>
                  <a:srgbClr val="C00000"/>
                </a:solidFill>
              </a:rPr>
              <a:t> 8 team dynamics exercises</a:t>
            </a:r>
            <a:r>
              <a:rPr lang="en-GB" dirty="0"/>
              <a:t>, based on a curriculum framework developed through a scientific methodology.</a:t>
            </a:r>
          </a:p>
          <a:p>
            <a:endParaRPr lang="en-GB" sz="1800" dirty="0"/>
          </a:p>
          <a:p>
            <a:r>
              <a:rPr lang="en-GB" dirty="0"/>
              <a:t>Characteristics: </a:t>
            </a:r>
          </a:p>
          <a:p>
            <a:pPr lvl="1"/>
            <a:r>
              <a:rPr lang="en-GB" dirty="0"/>
              <a:t>Special focus on health-related exercises</a:t>
            </a:r>
          </a:p>
          <a:p>
            <a:pPr lvl="1"/>
            <a:r>
              <a:rPr lang="en-GB" dirty="0"/>
              <a:t>Scenario based</a:t>
            </a:r>
          </a:p>
          <a:p>
            <a:pPr lvl="1"/>
            <a:r>
              <a:rPr lang="en-GB" dirty="0"/>
              <a:t>No need for external trainers: this is an EMT self- delivered training package.</a:t>
            </a:r>
          </a:p>
          <a:p>
            <a:pPr lvl="1"/>
            <a:r>
              <a:rPr lang="en-GB" dirty="0"/>
              <a:t>Build upon EMT minimum standards</a:t>
            </a:r>
          </a:p>
          <a:p>
            <a:pPr lvl="1"/>
            <a:r>
              <a:rPr lang="en-GB" dirty="0"/>
              <a:t>Based on the own EMT procedures and equipment</a:t>
            </a:r>
          </a:p>
          <a:p>
            <a:pPr lvl="1"/>
            <a:r>
              <a:rPr lang="en-GB" dirty="0"/>
              <a:t>The learning objectives should not focus on the technical aspects (</a:t>
            </a:r>
            <a:r>
              <a:rPr lang="en-GB" dirty="0" err="1"/>
              <a:t>i.e</a:t>
            </a:r>
            <a:r>
              <a:rPr lang="en-GB" dirty="0"/>
              <a:t> triage) but on the team’s performance in terms of team dynamics. 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091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35" y="577945"/>
            <a:ext cx="8725337" cy="76944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D2232A"/>
                </a:solidFill>
                <a:latin typeface="+mj-lt"/>
              </a:rPr>
              <a:t>SUSTAINABILITY AND CONTINUATION </a:t>
            </a:r>
            <a:endParaRPr lang="it-IT" sz="4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0207" y="1815069"/>
            <a:ext cx="5997943" cy="5015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/>
              <a:t>The online training package will be available </a:t>
            </a:r>
            <a:r>
              <a:rPr lang="en-US" sz="2133" b="1" dirty="0">
                <a:solidFill>
                  <a:srgbClr val="C00000"/>
                </a:solidFill>
              </a:rPr>
              <a:t>free of charge </a:t>
            </a:r>
            <a:r>
              <a:rPr lang="en-US" sz="2133" dirty="0"/>
              <a:t>after the end of the project to allow continuing access to and the usability of the teaching and training materials by the final beneficiaries all over the world. </a:t>
            </a:r>
          </a:p>
          <a:p>
            <a:endParaRPr lang="en-US" sz="2133" dirty="0"/>
          </a:p>
          <a:p>
            <a:r>
              <a:rPr lang="en-US" sz="2133" dirty="0"/>
              <a:t>The online platform will be developed with a capacity to be </a:t>
            </a:r>
            <a:r>
              <a:rPr lang="en-US" sz="2133" b="1" dirty="0">
                <a:solidFill>
                  <a:srgbClr val="C00000"/>
                </a:solidFill>
              </a:rPr>
              <a:t>easily accessible from all over </a:t>
            </a:r>
            <a:r>
              <a:rPr lang="en-US" sz="2133" dirty="0"/>
              <a:t>the world and to be </a:t>
            </a:r>
            <a:r>
              <a:rPr lang="en-US" sz="2133" b="1" dirty="0">
                <a:solidFill>
                  <a:srgbClr val="C00000"/>
                </a:solidFill>
              </a:rPr>
              <a:t>maintained with no cost over time</a:t>
            </a:r>
            <a:r>
              <a:rPr lang="en-US" sz="2133" dirty="0"/>
              <a:t>. </a:t>
            </a:r>
          </a:p>
          <a:p>
            <a:endParaRPr lang="en-US" sz="2133" dirty="0"/>
          </a:p>
          <a:p>
            <a:r>
              <a:rPr lang="en-US" sz="2133" dirty="0"/>
              <a:t>The consortium takes the responsibility for the </a:t>
            </a:r>
            <a:r>
              <a:rPr lang="en-US" sz="2133" b="1" dirty="0">
                <a:solidFill>
                  <a:srgbClr val="C00000"/>
                </a:solidFill>
              </a:rPr>
              <a:t>quality assurance and evaluation mechanism </a:t>
            </a:r>
            <a:r>
              <a:rPr lang="en-US" sz="2133" dirty="0"/>
              <a:t>of each training delivered by using the TEAMS training package through an </a:t>
            </a:r>
            <a:r>
              <a:rPr lang="en-US" sz="2133" b="1" dirty="0">
                <a:solidFill>
                  <a:srgbClr val="C00000"/>
                </a:solidFill>
              </a:rPr>
              <a:t>online assessment methodology</a:t>
            </a:r>
            <a:r>
              <a:rPr lang="en-US" sz="2133" dirty="0"/>
              <a:t>.</a:t>
            </a:r>
          </a:p>
        </p:txBody>
      </p:sp>
      <p:pic>
        <p:nvPicPr>
          <p:cNvPr id="4098" name="Picture 2" descr="Risultati immagini per online plat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03" y="1454681"/>
            <a:ext cx="5588000" cy="52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71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12577</TotalTime>
  <Words>681</Words>
  <Application>Microsoft Office PowerPoint</Application>
  <PresentationFormat>Widescreen</PresentationFormat>
  <Paragraphs>76</Paragraphs>
  <Slides>10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Futura Std Book</vt:lpstr>
      <vt:lpstr>Tema di Office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MAIN CARACTERISTICS OF THE TRAINING PACKAGE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Marta Caviglia</dc:creator>
  <cp:lastModifiedBy> </cp:lastModifiedBy>
  <cp:revision>108</cp:revision>
  <dcterms:created xsi:type="dcterms:W3CDTF">2017-05-14T06:42:15Z</dcterms:created>
  <dcterms:modified xsi:type="dcterms:W3CDTF">2019-01-24T13:46:32Z</dcterms:modified>
</cp:coreProperties>
</file>