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1"/>
  </p:sldMasterIdLst>
  <p:notesMasterIdLst>
    <p:notesMasterId r:id="rId22"/>
  </p:notesMasterIdLst>
  <p:handoutMasterIdLst>
    <p:handoutMasterId r:id="rId23"/>
  </p:handoutMasterIdLst>
  <p:sldIdLst>
    <p:sldId id="733" r:id="rId2"/>
    <p:sldId id="753" r:id="rId3"/>
    <p:sldId id="752" r:id="rId4"/>
    <p:sldId id="755" r:id="rId5"/>
    <p:sldId id="754" r:id="rId6"/>
    <p:sldId id="777" r:id="rId7"/>
    <p:sldId id="780" r:id="rId8"/>
    <p:sldId id="728" r:id="rId9"/>
    <p:sldId id="785" r:id="rId10"/>
    <p:sldId id="781" r:id="rId11"/>
    <p:sldId id="778" r:id="rId12"/>
    <p:sldId id="756" r:id="rId13"/>
    <p:sldId id="758" r:id="rId14"/>
    <p:sldId id="765" r:id="rId15"/>
    <p:sldId id="766" r:id="rId16"/>
    <p:sldId id="782" r:id="rId17"/>
    <p:sldId id="783" r:id="rId18"/>
    <p:sldId id="786" r:id="rId19"/>
    <p:sldId id="787" r:id="rId20"/>
    <p:sldId id="784" r:id="rId21"/>
  </p:sldIdLst>
  <p:sldSz cx="9144000" cy="5143500" type="screen16x9"/>
  <p:notesSz cx="9144000" cy="6858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8E5"/>
    <a:srgbClr val="D2232A"/>
    <a:srgbClr val="4A7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21" autoAdjust="0"/>
    <p:restoredTop sz="96238" autoAdjust="0"/>
  </p:normalViewPr>
  <p:slideViewPr>
    <p:cSldViewPr snapToGrid="0" snapToObjects="1">
      <p:cViewPr varScale="1">
        <p:scale>
          <a:sx n="95" d="100"/>
          <a:sy n="95" d="100"/>
        </p:scale>
        <p:origin x="882" y="84"/>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 Type="http://schemas.openxmlformats.org/officeDocument/2006/relationships/slide" Target="slides/slide3.xml"/><Relationship Id="rId16" Type="http://schemas.openxmlformats.org/officeDocument/2006/relationships/slide" Target="slides/slide1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CAAF4EA-2E57-834F-882E-E0B2855B5051}" type="datetime1">
              <a:rPr lang="it-IT" smtClean="0"/>
              <a:pPr/>
              <a:t>18/12/2020</a:t>
            </a:fld>
            <a:endParaRPr lang="it-IT"/>
          </a:p>
        </p:txBody>
      </p:sp>
      <p:sp>
        <p:nvSpPr>
          <p:cNvPr id="4" name="Segnaposto piè di pagina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r>
              <a:rPr lang="it-IT"/>
              <a:t>titolo</a:t>
            </a:r>
          </a:p>
        </p:txBody>
      </p:sp>
      <p:sp>
        <p:nvSpPr>
          <p:cNvPr id="5" name="Segnaposto numero diapositiva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53288C5D-850D-9E42-8DA9-008D8E1773AA}" type="slidenum">
              <a:rPr lang="it-IT" smtClean="0"/>
              <a:pPr/>
              <a:t>‹N›</a:t>
            </a:fld>
            <a:endParaRPr lang="it-IT"/>
          </a:p>
        </p:txBody>
      </p:sp>
    </p:spTree>
    <p:extLst>
      <p:ext uri="{BB962C8B-B14F-4D97-AF65-F5344CB8AC3E}">
        <p14:creationId xmlns:p14="http://schemas.microsoft.com/office/powerpoint/2010/main" val="19591615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688A6EB-828A-CA4D-AC94-01075CD55304}" type="datetime1">
              <a:rPr lang="it-IT" smtClean="0"/>
              <a:pPr/>
              <a:t>18/12/2020</a:t>
            </a:fld>
            <a:endParaRPr lang="it-IT"/>
          </a:p>
        </p:txBody>
      </p:sp>
      <p:sp>
        <p:nvSpPr>
          <p:cNvPr id="4" name="Segnaposto immagine diapositiva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r>
              <a:rPr lang="it-IT"/>
              <a:t>titolo</a:t>
            </a:r>
          </a:p>
        </p:txBody>
      </p:sp>
      <p:sp>
        <p:nvSpPr>
          <p:cNvPr id="7" name="Segnaposto numero diapositiva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75FBC49-6158-9E47-98E6-BC0942A77769}" type="slidenum">
              <a:rPr lang="it-IT" smtClean="0"/>
              <a:pPr/>
              <a:t>‹N›</a:t>
            </a:fld>
            <a:endParaRPr lang="it-IT"/>
          </a:p>
        </p:txBody>
      </p:sp>
    </p:spTree>
    <p:extLst>
      <p:ext uri="{BB962C8B-B14F-4D97-AF65-F5344CB8AC3E}">
        <p14:creationId xmlns:p14="http://schemas.microsoft.com/office/powerpoint/2010/main" val="418179715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75FBC49-6158-9E47-98E6-BC0942A77769}" type="slidenum">
              <a:rPr kumimoji="0" lang="it-I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it-IT" sz="1800" b="0" i="0" u="none" strike="noStrike" kern="0" cap="none" spc="0" normalizeH="0" baseline="0" noProof="0">
              <a:ln>
                <a:noFill/>
              </a:ln>
              <a:solidFill>
                <a:sysClr val="windowText" lastClr="000000"/>
              </a:solidFill>
              <a:effectLst/>
              <a:uLnTx/>
              <a:uFillTx/>
            </a:endParaRPr>
          </a:p>
        </p:txBody>
      </p:sp>
      <p:sp>
        <p:nvSpPr>
          <p:cNvPr id="5" name="Segnaposto piè di pagina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a:ln>
                  <a:noFill/>
                </a:ln>
                <a:solidFill>
                  <a:sysClr val="windowText" lastClr="000000"/>
                </a:solidFill>
                <a:effectLst/>
                <a:uLnTx/>
                <a:uFillTx/>
              </a:rPr>
              <a:t>titolo</a:t>
            </a:r>
          </a:p>
        </p:txBody>
      </p:sp>
    </p:spTree>
    <p:extLst>
      <p:ext uri="{BB962C8B-B14F-4D97-AF65-F5344CB8AC3E}">
        <p14:creationId xmlns:p14="http://schemas.microsoft.com/office/powerpoint/2010/main" val="605675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75FBC49-6158-9E47-98E6-BC0942A77769}" type="slidenum">
              <a:rPr kumimoji="0" lang="it-I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it-IT" sz="1800" b="0" i="0" u="none" strike="noStrike" kern="0" cap="none" spc="0" normalizeH="0" baseline="0" noProof="0">
              <a:ln>
                <a:noFill/>
              </a:ln>
              <a:solidFill>
                <a:sysClr val="windowText" lastClr="000000"/>
              </a:solidFill>
              <a:effectLst/>
              <a:uLnTx/>
              <a:uFillTx/>
            </a:endParaRPr>
          </a:p>
        </p:txBody>
      </p:sp>
      <p:sp>
        <p:nvSpPr>
          <p:cNvPr id="5" name="Segnaposto piè di pagina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a:ln>
                  <a:noFill/>
                </a:ln>
                <a:solidFill>
                  <a:sysClr val="windowText" lastClr="000000"/>
                </a:solidFill>
                <a:effectLst/>
                <a:uLnTx/>
                <a:uFillTx/>
              </a:rPr>
              <a:t>titolo</a:t>
            </a:r>
          </a:p>
        </p:txBody>
      </p:sp>
    </p:spTree>
    <p:extLst>
      <p:ext uri="{BB962C8B-B14F-4D97-AF65-F5344CB8AC3E}">
        <p14:creationId xmlns:p14="http://schemas.microsoft.com/office/powerpoint/2010/main" val="2224711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Futura Std Book"/>
              </a:rPr>
              <a:t>I partecipanti possono muoversi all’interno di scenari in maniera realistica e con diversi punti di vista</a:t>
            </a:r>
          </a:p>
          <a:p>
            <a:endParaRPr lang="it-IT" dirty="0"/>
          </a:p>
        </p:txBody>
      </p:sp>
      <p:sp>
        <p:nvSpPr>
          <p:cNvPr id="4" name="Segnaposto numero diapositiva 3"/>
          <p:cNvSpPr>
            <a:spLocks noGrp="1"/>
          </p:cNvSpPr>
          <p:nvPr>
            <p:ph type="sldNum" sz="quarter" idx="10"/>
          </p:nvPr>
        </p:nvSpPr>
        <p:spPr/>
        <p:txBody>
          <a:bodyPr/>
          <a:lstStyle/>
          <a:p>
            <a:fld id="{275FBC49-6158-9E47-98E6-BC0942A77769}" type="slidenum">
              <a:rPr lang="it-IT" smtClean="0"/>
              <a:pPr/>
              <a:t>13</a:t>
            </a:fld>
            <a:endParaRPr lang="it-IT"/>
          </a:p>
        </p:txBody>
      </p:sp>
      <p:sp>
        <p:nvSpPr>
          <p:cNvPr id="5" name="Segnaposto piè di pagina 4"/>
          <p:cNvSpPr>
            <a:spLocks noGrp="1"/>
          </p:cNvSpPr>
          <p:nvPr>
            <p:ph type="ftr" sz="quarter" idx="11"/>
          </p:nvPr>
        </p:nvSpPr>
        <p:spPr/>
        <p:txBody>
          <a:bodyPr/>
          <a:lstStyle/>
          <a:p>
            <a:r>
              <a:rPr lang="it-IT"/>
              <a:t>titolo</a:t>
            </a:r>
          </a:p>
        </p:txBody>
      </p:sp>
    </p:spTree>
    <p:extLst>
      <p:ext uri="{BB962C8B-B14F-4D97-AF65-F5344CB8AC3E}">
        <p14:creationId xmlns:p14="http://schemas.microsoft.com/office/powerpoint/2010/main" val="512024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Futura Std Book"/>
              </a:rPr>
              <a:t>I partecipanti possono muoversi all’interno di scenari in maniera realistica e con diversi punti di vista</a:t>
            </a:r>
          </a:p>
          <a:p>
            <a:endParaRPr lang="it-IT" dirty="0"/>
          </a:p>
        </p:txBody>
      </p:sp>
      <p:sp>
        <p:nvSpPr>
          <p:cNvPr id="4" name="Segnaposto numero diapositiva 3"/>
          <p:cNvSpPr>
            <a:spLocks noGrp="1"/>
          </p:cNvSpPr>
          <p:nvPr>
            <p:ph type="sldNum" sz="quarter" idx="10"/>
          </p:nvPr>
        </p:nvSpPr>
        <p:spPr/>
        <p:txBody>
          <a:bodyPr/>
          <a:lstStyle/>
          <a:p>
            <a:fld id="{275FBC49-6158-9E47-98E6-BC0942A77769}" type="slidenum">
              <a:rPr lang="it-IT" smtClean="0"/>
              <a:pPr/>
              <a:t>14</a:t>
            </a:fld>
            <a:endParaRPr lang="it-IT"/>
          </a:p>
        </p:txBody>
      </p:sp>
      <p:sp>
        <p:nvSpPr>
          <p:cNvPr id="5" name="Segnaposto piè di pagina 4"/>
          <p:cNvSpPr>
            <a:spLocks noGrp="1"/>
          </p:cNvSpPr>
          <p:nvPr>
            <p:ph type="ftr" sz="quarter" idx="11"/>
          </p:nvPr>
        </p:nvSpPr>
        <p:spPr/>
        <p:txBody>
          <a:bodyPr/>
          <a:lstStyle/>
          <a:p>
            <a:r>
              <a:rPr lang="it-IT"/>
              <a:t>titolo</a:t>
            </a:r>
          </a:p>
        </p:txBody>
      </p:sp>
    </p:spTree>
    <p:extLst>
      <p:ext uri="{BB962C8B-B14F-4D97-AF65-F5344CB8AC3E}">
        <p14:creationId xmlns:p14="http://schemas.microsoft.com/office/powerpoint/2010/main" val="3274489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Futura Std Book"/>
              </a:rPr>
              <a:t>I partecipanti possono muoversi all’interno di scenari in maniera realistica e con diversi punti di vista</a:t>
            </a:r>
          </a:p>
          <a:p>
            <a:endParaRPr lang="it-IT" dirty="0"/>
          </a:p>
        </p:txBody>
      </p:sp>
      <p:sp>
        <p:nvSpPr>
          <p:cNvPr id="4" name="Segnaposto numero diapositiva 3"/>
          <p:cNvSpPr>
            <a:spLocks noGrp="1"/>
          </p:cNvSpPr>
          <p:nvPr>
            <p:ph type="sldNum" sz="quarter" idx="10"/>
          </p:nvPr>
        </p:nvSpPr>
        <p:spPr/>
        <p:txBody>
          <a:bodyPr/>
          <a:lstStyle/>
          <a:p>
            <a:fld id="{275FBC49-6158-9E47-98E6-BC0942A77769}" type="slidenum">
              <a:rPr lang="it-IT" smtClean="0"/>
              <a:pPr/>
              <a:t>15</a:t>
            </a:fld>
            <a:endParaRPr lang="it-IT"/>
          </a:p>
        </p:txBody>
      </p:sp>
      <p:sp>
        <p:nvSpPr>
          <p:cNvPr id="5" name="Segnaposto piè di pagina 4"/>
          <p:cNvSpPr>
            <a:spLocks noGrp="1"/>
          </p:cNvSpPr>
          <p:nvPr>
            <p:ph type="ftr" sz="quarter" idx="11"/>
          </p:nvPr>
        </p:nvSpPr>
        <p:spPr/>
        <p:txBody>
          <a:bodyPr/>
          <a:lstStyle/>
          <a:p>
            <a:r>
              <a:rPr lang="it-IT"/>
              <a:t>titolo</a:t>
            </a:r>
          </a:p>
        </p:txBody>
      </p:sp>
    </p:spTree>
    <p:extLst>
      <p:ext uri="{BB962C8B-B14F-4D97-AF65-F5344CB8AC3E}">
        <p14:creationId xmlns:p14="http://schemas.microsoft.com/office/powerpoint/2010/main" val="1118137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Futura Std Book"/>
              </a:rPr>
              <a:t>I partecipanti possono muoversi all’interno di scenari in maniera realistica e con diversi punti di vista</a:t>
            </a:r>
          </a:p>
          <a:p>
            <a:endParaRPr lang="it-IT" dirty="0"/>
          </a:p>
        </p:txBody>
      </p:sp>
      <p:sp>
        <p:nvSpPr>
          <p:cNvPr id="4" name="Segnaposto numero diapositiva 3"/>
          <p:cNvSpPr>
            <a:spLocks noGrp="1"/>
          </p:cNvSpPr>
          <p:nvPr>
            <p:ph type="sldNum" sz="quarter" idx="10"/>
          </p:nvPr>
        </p:nvSpPr>
        <p:spPr/>
        <p:txBody>
          <a:bodyPr/>
          <a:lstStyle/>
          <a:p>
            <a:fld id="{275FBC49-6158-9E47-98E6-BC0942A77769}" type="slidenum">
              <a:rPr lang="it-IT" smtClean="0"/>
              <a:pPr/>
              <a:t>16</a:t>
            </a:fld>
            <a:endParaRPr lang="it-IT"/>
          </a:p>
        </p:txBody>
      </p:sp>
      <p:sp>
        <p:nvSpPr>
          <p:cNvPr id="5" name="Segnaposto piè di pagina 4"/>
          <p:cNvSpPr>
            <a:spLocks noGrp="1"/>
          </p:cNvSpPr>
          <p:nvPr>
            <p:ph type="ftr" sz="quarter" idx="11"/>
          </p:nvPr>
        </p:nvSpPr>
        <p:spPr/>
        <p:txBody>
          <a:bodyPr/>
          <a:lstStyle/>
          <a:p>
            <a:r>
              <a:rPr lang="it-IT"/>
              <a:t>titolo</a:t>
            </a:r>
          </a:p>
        </p:txBody>
      </p:sp>
    </p:spTree>
    <p:extLst>
      <p:ext uri="{BB962C8B-B14F-4D97-AF65-F5344CB8AC3E}">
        <p14:creationId xmlns:p14="http://schemas.microsoft.com/office/powerpoint/2010/main" val="199758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Futura Std Book"/>
              </a:rPr>
              <a:t>I partecipanti possono muoversi all’interno di scenari in maniera realistica e con diversi punti di vista</a:t>
            </a:r>
          </a:p>
          <a:p>
            <a:endParaRPr lang="it-IT" dirty="0"/>
          </a:p>
        </p:txBody>
      </p:sp>
      <p:sp>
        <p:nvSpPr>
          <p:cNvPr id="4" name="Segnaposto numero diapositiva 3"/>
          <p:cNvSpPr>
            <a:spLocks noGrp="1"/>
          </p:cNvSpPr>
          <p:nvPr>
            <p:ph type="sldNum" sz="quarter" idx="10"/>
          </p:nvPr>
        </p:nvSpPr>
        <p:spPr/>
        <p:txBody>
          <a:bodyPr/>
          <a:lstStyle/>
          <a:p>
            <a:fld id="{275FBC49-6158-9E47-98E6-BC0942A77769}" type="slidenum">
              <a:rPr lang="it-IT" smtClean="0"/>
              <a:pPr/>
              <a:t>17</a:t>
            </a:fld>
            <a:endParaRPr lang="it-IT"/>
          </a:p>
        </p:txBody>
      </p:sp>
      <p:sp>
        <p:nvSpPr>
          <p:cNvPr id="5" name="Segnaposto piè di pagina 4"/>
          <p:cNvSpPr>
            <a:spLocks noGrp="1"/>
          </p:cNvSpPr>
          <p:nvPr>
            <p:ph type="ftr" sz="quarter" idx="11"/>
          </p:nvPr>
        </p:nvSpPr>
        <p:spPr/>
        <p:txBody>
          <a:bodyPr/>
          <a:lstStyle/>
          <a:p>
            <a:r>
              <a:rPr lang="it-IT"/>
              <a:t>titolo</a:t>
            </a:r>
          </a:p>
        </p:txBody>
      </p:sp>
    </p:spTree>
    <p:extLst>
      <p:ext uri="{BB962C8B-B14F-4D97-AF65-F5344CB8AC3E}">
        <p14:creationId xmlns:p14="http://schemas.microsoft.com/office/powerpoint/2010/main" val="479418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Futura Std Book"/>
              </a:rPr>
              <a:t>I partecipanti possono muoversi all’interno di scenari in maniera realistica e con diversi punti di vista</a:t>
            </a:r>
          </a:p>
          <a:p>
            <a:endParaRPr lang="it-IT" dirty="0"/>
          </a:p>
        </p:txBody>
      </p:sp>
      <p:sp>
        <p:nvSpPr>
          <p:cNvPr id="4" name="Segnaposto numero diapositiva 3"/>
          <p:cNvSpPr>
            <a:spLocks noGrp="1"/>
          </p:cNvSpPr>
          <p:nvPr>
            <p:ph type="sldNum" sz="quarter" idx="10"/>
          </p:nvPr>
        </p:nvSpPr>
        <p:spPr/>
        <p:txBody>
          <a:bodyPr/>
          <a:lstStyle/>
          <a:p>
            <a:fld id="{275FBC49-6158-9E47-98E6-BC0942A77769}" type="slidenum">
              <a:rPr lang="it-IT" smtClean="0"/>
              <a:pPr/>
              <a:t>18</a:t>
            </a:fld>
            <a:endParaRPr lang="it-IT"/>
          </a:p>
        </p:txBody>
      </p:sp>
      <p:sp>
        <p:nvSpPr>
          <p:cNvPr id="5" name="Segnaposto piè di pagina 4"/>
          <p:cNvSpPr>
            <a:spLocks noGrp="1"/>
          </p:cNvSpPr>
          <p:nvPr>
            <p:ph type="ftr" sz="quarter" idx="11"/>
          </p:nvPr>
        </p:nvSpPr>
        <p:spPr/>
        <p:txBody>
          <a:bodyPr/>
          <a:lstStyle/>
          <a:p>
            <a:r>
              <a:rPr lang="it-IT"/>
              <a:t>titolo</a:t>
            </a:r>
          </a:p>
        </p:txBody>
      </p:sp>
    </p:spTree>
    <p:extLst>
      <p:ext uri="{BB962C8B-B14F-4D97-AF65-F5344CB8AC3E}">
        <p14:creationId xmlns:p14="http://schemas.microsoft.com/office/powerpoint/2010/main" val="1809683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Futura Std Book"/>
              </a:rPr>
              <a:t>I partecipanti possono muoversi all’interno di scenari in maniera realistica e con diversi punti di vista</a:t>
            </a:r>
          </a:p>
          <a:p>
            <a:endParaRPr lang="it-IT" dirty="0"/>
          </a:p>
        </p:txBody>
      </p:sp>
      <p:sp>
        <p:nvSpPr>
          <p:cNvPr id="4" name="Segnaposto numero diapositiva 3"/>
          <p:cNvSpPr>
            <a:spLocks noGrp="1"/>
          </p:cNvSpPr>
          <p:nvPr>
            <p:ph type="sldNum" sz="quarter" idx="10"/>
          </p:nvPr>
        </p:nvSpPr>
        <p:spPr/>
        <p:txBody>
          <a:bodyPr/>
          <a:lstStyle/>
          <a:p>
            <a:fld id="{275FBC49-6158-9E47-98E6-BC0942A77769}" type="slidenum">
              <a:rPr lang="it-IT" smtClean="0"/>
              <a:pPr/>
              <a:t>19</a:t>
            </a:fld>
            <a:endParaRPr lang="it-IT"/>
          </a:p>
        </p:txBody>
      </p:sp>
      <p:sp>
        <p:nvSpPr>
          <p:cNvPr id="5" name="Segnaposto piè di pagina 4"/>
          <p:cNvSpPr>
            <a:spLocks noGrp="1"/>
          </p:cNvSpPr>
          <p:nvPr>
            <p:ph type="ftr" sz="quarter" idx="11"/>
          </p:nvPr>
        </p:nvSpPr>
        <p:spPr/>
        <p:txBody>
          <a:bodyPr/>
          <a:lstStyle/>
          <a:p>
            <a:r>
              <a:rPr lang="it-IT"/>
              <a:t>titolo</a:t>
            </a:r>
          </a:p>
        </p:txBody>
      </p:sp>
    </p:spTree>
    <p:extLst>
      <p:ext uri="{BB962C8B-B14F-4D97-AF65-F5344CB8AC3E}">
        <p14:creationId xmlns:p14="http://schemas.microsoft.com/office/powerpoint/2010/main" val="2328362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Futura Std Book"/>
              </a:rPr>
              <a:t>I partecipanti possono muoversi all’interno di scenari in maniera realistica e con diversi punti di vista</a:t>
            </a:r>
          </a:p>
          <a:p>
            <a:endParaRPr lang="it-IT" dirty="0"/>
          </a:p>
        </p:txBody>
      </p:sp>
      <p:sp>
        <p:nvSpPr>
          <p:cNvPr id="4" name="Segnaposto numero diapositiva 3"/>
          <p:cNvSpPr>
            <a:spLocks noGrp="1"/>
          </p:cNvSpPr>
          <p:nvPr>
            <p:ph type="sldNum" sz="quarter" idx="10"/>
          </p:nvPr>
        </p:nvSpPr>
        <p:spPr/>
        <p:txBody>
          <a:bodyPr/>
          <a:lstStyle/>
          <a:p>
            <a:fld id="{275FBC49-6158-9E47-98E6-BC0942A77769}" type="slidenum">
              <a:rPr lang="it-IT" smtClean="0"/>
              <a:pPr/>
              <a:t>20</a:t>
            </a:fld>
            <a:endParaRPr lang="it-IT"/>
          </a:p>
        </p:txBody>
      </p:sp>
      <p:sp>
        <p:nvSpPr>
          <p:cNvPr id="5" name="Segnaposto piè di pagina 4"/>
          <p:cNvSpPr>
            <a:spLocks noGrp="1"/>
          </p:cNvSpPr>
          <p:nvPr>
            <p:ph type="ftr" sz="quarter" idx="11"/>
          </p:nvPr>
        </p:nvSpPr>
        <p:spPr/>
        <p:txBody>
          <a:bodyPr/>
          <a:lstStyle/>
          <a:p>
            <a:r>
              <a:rPr lang="it-IT"/>
              <a:t>titolo</a:t>
            </a:r>
          </a:p>
        </p:txBody>
      </p:sp>
    </p:spTree>
    <p:extLst>
      <p:ext uri="{BB962C8B-B14F-4D97-AF65-F5344CB8AC3E}">
        <p14:creationId xmlns:p14="http://schemas.microsoft.com/office/powerpoint/2010/main" val="178170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75FBC49-6158-9E47-98E6-BC0942A77769}" type="slidenum">
              <a:rPr kumimoji="0" lang="it-I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it-IT" sz="1800" b="0" i="0" u="none" strike="noStrike" kern="0" cap="none" spc="0" normalizeH="0" baseline="0" noProof="0">
              <a:ln>
                <a:noFill/>
              </a:ln>
              <a:solidFill>
                <a:sysClr val="windowText" lastClr="000000"/>
              </a:solidFill>
              <a:effectLst/>
              <a:uLnTx/>
              <a:uFillTx/>
            </a:endParaRPr>
          </a:p>
        </p:txBody>
      </p:sp>
      <p:sp>
        <p:nvSpPr>
          <p:cNvPr id="5" name="Segnaposto piè di pagina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a:ln>
                  <a:noFill/>
                </a:ln>
                <a:solidFill>
                  <a:sysClr val="windowText" lastClr="000000"/>
                </a:solidFill>
                <a:effectLst/>
                <a:uLnTx/>
                <a:uFillTx/>
              </a:rPr>
              <a:t>titolo</a:t>
            </a:r>
          </a:p>
        </p:txBody>
      </p:sp>
    </p:spTree>
    <p:extLst>
      <p:ext uri="{BB962C8B-B14F-4D97-AF65-F5344CB8AC3E}">
        <p14:creationId xmlns:p14="http://schemas.microsoft.com/office/powerpoint/2010/main" val="368075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Futura Std Book"/>
              </a:rPr>
              <a:t>I partecipanti possono muoversi all’interno di scenari in maniera realistica e con diversi punti di vista</a:t>
            </a:r>
          </a:p>
          <a:p>
            <a:endParaRPr lang="it-IT" dirty="0"/>
          </a:p>
        </p:txBody>
      </p:sp>
      <p:sp>
        <p:nvSpPr>
          <p:cNvPr id="4" name="Segnaposto numero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75FBC49-6158-9E47-98E6-BC0942A77769}" type="slidenum">
              <a:rPr kumimoji="0" lang="it-I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it-IT" sz="1800" b="0" i="0" u="none" strike="noStrike" kern="0" cap="none" spc="0" normalizeH="0" baseline="0" noProof="0">
              <a:ln>
                <a:noFill/>
              </a:ln>
              <a:solidFill>
                <a:sysClr val="windowText" lastClr="000000"/>
              </a:solidFill>
              <a:effectLst/>
              <a:uLnTx/>
              <a:uFillTx/>
            </a:endParaRPr>
          </a:p>
        </p:txBody>
      </p:sp>
      <p:sp>
        <p:nvSpPr>
          <p:cNvPr id="5" name="Segnaposto piè di pagina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a:ln>
                  <a:noFill/>
                </a:ln>
                <a:solidFill>
                  <a:sysClr val="windowText" lastClr="000000"/>
                </a:solidFill>
                <a:effectLst/>
                <a:uLnTx/>
                <a:uFillTx/>
              </a:rPr>
              <a:t>titolo</a:t>
            </a:r>
          </a:p>
        </p:txBody>
      </p:sp>
    </p:spTree>
    <p:extLst>
      <p:ext uri="{BB962C8B-B14F-4D97-AF65-F5344CB8AC3E}">
        <p14:creationId xmlns:p14="http://schemas.microsoft.com/office/powerpoint/2010/main" val="210208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75FBC49-6158-9E47-98E6-BC0942A77769}" type="slidenum">
              <a:rPr kumimoji="0" lang="it-I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it-IT" sz="1800" b="0" i="0" u="none" strike="noStrike" kern="0" cap="none" spc="0" normalizeH="0" baseline="0" noProof="0">
              <a:ln>
                <a:noFill/>
              </a:ln>
              <a:solidFill>
                <a:sysClr val="windowText" lastClr="000000"/>
              </a:solidFill>
              <a:effectLst/>
              <a:uLnTx/>
              <a:uFillTx/>
            </a:endParaRPr>
          </a:p>
        </p:txBody>
      </p:sp>
      <p:sp>
        <p:nvSpPr>
          <p:cNvPr id="5" name="Segnaposto piè di pagina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a:ln>
                  <a:noFill/>
                </a:ln>
                <a:solidFill>
                  <a:sysClr val="windowText" lastClr="000000"/>
                </a:solidFill>
                <a:effectLst/>
                <a:uLnTx/>
                <a:uFillTx/>
              </a:rPr>
              <a:t>titolo</a:t>
            </a:r>
          </a:p>
        </p:txBody>
      </p:sp>
    </p:spTree>
    <p:extLst>
      <p:ext uri="{BB962C8B-B14F-4D97-AF65-F5344CB8AC3E}">
        <p14:creationId xmlns:p14="http://schemas.microsoft.com/office/powerpoint/2010/main" val="310955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75FBC49-6158-9E47-98E6-BC0942A77769}" type="slidenum">
              <a:rPr kumimoji="0" lang="it-I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it-IT" sz="1800" b="0" i="0" u="none" strike="noStrike" kern="0" cap="none" spc="0" normalizeH="0" baseline="0" noProof="0">
              <a:ln>
                <a:noFill/>
              </a:ln>
              <a:solidFill>
                <a:sysClr val="windowText" lastClr="000000"/>
              </a:solidFill>
              <a:effectLst/>
              <a:uLnTx/>
              <a:uFillTx/>
            </a:endParaRPr>
          </a:p>
        </p:txBody>
      </p:sp>
      <p:sp>
        <p:nvSpPr>
          <p:cNvPr id="5" name="Segnaposto piè di pagina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a:ln>
                  <a:noFill/>
                </a:ln>
                <a:solidFill>
                  <a:sysClr val="windowText" lastClr="000000"/>
                </a:solidFill>
                <a:effectLst/>
                <a:uLnTx/>
                <a:uFillTx/>
              </a:rPr>
              <a:t>titolo</a:t>
            </a:r>
          </a:p>
        </p:txBody>
      </p:sp>
    </p:spTree>
    <p:extLst>
      <p:ext uri="{BB962C8B-B14F-4D97-AF65-F5344CB8AC3E}">
        <p14:creationId xmlns:p14="http://schemas.microsoft.com/office/powerpoint/2010/main" val="109602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75FBC49-6158-9E47-98E6-BC0942A77769}" type="slidenum">
              <a:rPr kumimoji="0" lang="it-I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it-IT" sz="1800" b="0" i="0" u="none" strike="noStrike" kern="0" cap="none" spc="0" normalizeH="0" baseline="0" noProof="0">
              <a:ln>
                <a:noFill/>
              </a:ln>
              <a:solidFill>
                <a:sysClr val="windowText" lastClr="000000"/>
              </a:solidFill>
              <a:effectLst/>
              <a:uLnTx/>
              <a:uFillTx/>
            </a:endParaRPr>
          </a:p>
        </p:txBody>
      </p:sp>
      <p:sp>
        <p:nvSpPr>
          <p:cNvPr id="5" name="Segnaposto piè di pagina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a:ln>
                  <a:noFill/>
                </a:ln>
                <a:solidFill>
                  <a:sysClr val="windowText" lastClr="000000"/>
                </a:solidFill>
                <a:effectLst/>
                <a:uLnTx/>
                <a:uFillTx/>
              </a:rPr>
              <a:t>titolo</a:t>
            </a:r>
          </a:p>
        </p:txBody>
      </p:sp>
    </p:spTree>
    <p:extLst>
      <p:ext uri="{BB962C8B-B14F-4D97-AF65-F5344CB8AC3E}">
        <p14:creationId xmlns:p14="http://schemas.microsoft.com/office/powerpoint/2010/main" val="406373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Futura Std Book"/>
              </a:rPr>
              <a:t>I partecipanti possono muoversi all’interno di scenari in maniera realistica e con diversi punti di vista</a:t>
            </a:r>
          </a:p>
          <a:p>
            <a:endParaRPr lang="it-IT" dirty="0"/>
          </a:p>
        </p:txBody>
      </p:sp>
      <p:sp>
        <p:nvSpPr>
          <p:cNvPr id="4" name="Segnaposto numero diapositiva 3"/>
          <p:cNvSpPr>
            <a:spLocks noGrp="1"/>
          </p:cNvSpPr>
          <p:nvPr>
            <p:ph type="sldNum" sz="quarter" idx="10"/>
          </p:nvPr>
        </p:nvSpPr>
        <p:spPr/>
        <p:txBody>
          <a:bodyPr/>
          <a:lstStyle/>
          <a:p>
            <a:fld id="{275FBC49-6158-9E47-98E6-BC0942A77769}" type="slidenum">
              <a:rPr lang="it-IT" smtClean="0"/>
              <a:pPr/>
              <a:t>9</a:t>
            </a:fld>
            <a:endParaRPr lang="it-IT"/>
          </a:p>
        </p:txBody>
      </p:sp>
      <p:sp>
        <p:nvSpPr>
          <p:cNvPr id="5" name="Segnaposto piè di pagina 4"/>
          <p:cNvSpPr>
            <a:spLocks noGrp="1"/>
          </p:cNvSpPr>
          <p:nvPr>
            <p:ph type="ftr" sz="quarter" idx="11"/>
          </p:nvPr>
        </p:nvSpPr>
        <p:spPr/>
        <p:txBody>
          <a:bodyPr/>
          <a:lstStyle/>
          <a:p>
            <a:r>
              <a:rPr lang="it-IT"/>
              <a:t>titolo</a:t>
            </a:r>
          </a:p>
        </p:txBody>
      </p:sp>
    </p:spTree>
    <p:extLst>
      <p:ext uri="{BB962C8B-B14F-4D97-AF65-F5344CB8AC3E}">
        <p14:creationId xmlns:p14="http://schemas.microsoft.com/office/powerpoint/2010/main" val="380756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Futura Std Book"/>
              </a:rPr>
              <a:t>I partecipanti possono muoversi all’interno di scenari in maniera realistica e con diversi punti di vista</a:t>
            </a:r>
          </a:p>
          <a:p>
            <a:endParaRPr lang="it-IT" dirty="0"/>
          </a:p>
        </p:txBody>
      </p:sp>
      <p:sp>
        <p:nvSpPr>
          <p:cNvPr id="4" name="Segnaposto numero diapositiva 3"/>
          <p:cNvSpPr>
            <a:spLocks noGrp="1"/>
          </p:cNvSpPr>
          <p:nvPr>
            <p:ph type="sldNum" sz="quarter" idx="10"/>
          </p:nvPr>
        </p:nvSpPr>
        <p:spPr/>
        <p:txBody>
          <a:bodyPr/>
          <a:lstStyle/>
          <a:p>
            <a:fld id="{275FBC49-6158-9E47-98E6-BC0942A77769}" type="slidenum">
              <a:rPr lang="it-IT" smtClean="0"/>
              <a:pPr/>
              <a:t>10</a:t>
            </a:fld>
            <a:endParaRPr lang="it-IT"/>
          </a:p>
        </p:txBody>
      </p:sp>
      <p:sp>
        <p:nvSpPr>
          <p:cNvPr id="5" name="Segnaposto piè di pagina 4"/>
          <p:cNvSpPr>
            <a:spLocks noGrp="1"/>
          </p:cNvSpPr>
          <p:nvPr>
            <p:ph type="ftr" sz="quarter" idx="11"/>
          </p:nvPr>
        </p:nvSpPr>
        <p:spPr/>
        <p:txBody>
          <a:bodyPr/>
          <a:lstStyle/>
          <a:p>
            <a:r>
              <a:rPr lang="it-IT"/>
              <a:t>titolo</a:t>
            </a:r>
          </a:p>
        </p:txBody>
      </p:sp>
    </p:spTree>
    <p:extLst>
      <p:ext uri="{BB962C8B-B14F-4D97-AF65-F5344CB8AC3E}">
        <p14:creationId xmlns:p14="http://schemas.microsoft.com/office/powerpoint/2010/main" val="1343759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Futura Std Book"/>
              </a:rPr>
              <a:t>I partecipanti possono muoversi all’interno di scenari in maniera realistica e con diversi punti di vista</a:t>
            </a:r>
          </a:p>
          <a:p>
            <a:endParaRPr lang="it-IT" dirty="0"/>
          </a:p>
        </p:txBody>
      </p:sp>
      <p:sp>
        <p:nvSpPr>
          <p:cNvPr id="4" name="Segnaposto numero diapositiva 3"/>
          <p:cNvSpPr>
            <a:spLocks noGrp="1"/>
          </p:cNvSpPr>
          <p:nvPr>
            <p:ph type="sldNum" sz="quarter" idx="10"/>
          </p:nvPr>
        </p:nvSpPr>
        <p:spPr/>
        <p:txBody>
          <a:bodyPr/>
          <a:lstStyle/>
          <a:p>
            <a:fld id="{275FBC49-6158-9E47-98E6-BC0942A77769}" type="slidenum">
              <a:rPr lang="it-IT" smtClean="0"/>
              <a:pPr/>
              <a:t>11</a:t>
            </a:fld>
            <a:endParaRPr lang="it-IT"/>
          </a:p>
        </p:txBody>
      </p:sp>
      <p:sp>
        <p:nvSpPr>
          <p:cNvPr id="5" name="Segnaposto piè di pagina 4"/>
          <p:cNvSpPr>
            <a:spLocks noGrp="1"/>
          </p:cNvSpPr>
          <p:nvPr>
            <p:ph type="ftr" sz="quarter" idx="11"/>
          </p:nvPr>
        </p:nvSpPr>
        <p:spPr/>
        <p:txBody>
          <a:bodyPr/>
          <a:lstStyle/>
          <a:p>
            <a:r>
              <a:rPr lang="it-IT"/>
              <a:t>titolo</a:t>
            </a:r>
          </a:p>
        </p:txBody>
      </p:sp>
    </p:spTree>
    <p:extLst>
      <p:ext uri="{BB962C8B-B14F-4D97-AF65-F5344CB8AC3E}">
        <p14:creationId xmlns:p14="http://schemas.microsoft.com/office/powerpoint/2010/main" val="3991376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a:t>Fare clic per modificare stile</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FBD7168-EB77-6A4C-8A0B-F53420FA29C9}" type="datetime1">
              <a:rPr lang="it-IT" smtClean="0"/>
              <a:pPr/>
              <a:t>18/12/2020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62CCD6-2BF4-6A45-BEEA-F9AE930001F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F6A13A-F6E3-5D44-92CF-24998B73E08F}" type="datetime1">
              <a:rPr lang="it-IT" smtClean="0"/>
              <a:pPr/>
              <a:t>18/12/2020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62CCD6-2BF4-6A45-BEEA-F9AE930001F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918929F-772B-8242-AC4E-94983C74ADE3}" type="datetime1">
              <a:rPr lang="it-IT" smtClean="0"/>
              <a:pPr/>
              <a:t>18/12/2020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62CCD6-2BF4-6A45-BEEA-F9AE930001F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ED41D35-3A54-1544-8A3C-70183C4D9F06}" type="datetime1">
              <a:rPr lang="it-IT" smtClean="0"/>
              <a:pPr/>
              <a:t>18/12/2020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62CCD6-2BF4-6A45-BEEA-F9AE930001F0}"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3424" y="0"/>
            <a:ext cx="2090576" cy="7463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CB921B69-F887-C74E-8B66-575384AD313F}" type="datetime1">
              <a:rPr lang="it-IT" smtClean="0"/>
              <a:pPr/>
              <a:t>18/12/2020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62CCD6-2BF4-6A45-BEEA-F9AE930001F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6452BE5-719F-8443-8598-A047B16FE8FF}" type="datetime1">
              <a:rPr lang="it-IT" smtClean="0"/>
              <a:pPr/>
              <a:t>18/12/2020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62CCD6-2BF4-6A45-BEEA-F9AE930001F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BF13555-72E1-304E-9277-6A2F6C23E48B}" type="datetime1">
              <a:rPr lang="it-IT" smtClean="0"/>
              <a:pPr/>
              <a:t>18/12/2020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862CCD6-2BF4-6A45-BEEA-F9AE930001F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AABD8C3F-11EC-724B-9005-F0DBFF9BF154}" type="datetime1">
              <a:rPr lang="it-IT" smtClean="0"/>
              <a:pPr/>
              <a:t>18/12/2020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62CCD6-2BF4-6A45-BEEA-F9AE930001F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6643672-C324-BF4B-931C-64AC6E8C391E}" type="datetime1">
              <a:rPr lang="it-IT" smtClean="0"/>
              <a:pPr/>
              <a:t>18/12/2020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862CCD6-2BF4-6A45-BEEA-F9AE930001F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F3461E08-62EB-E042-9037-E2BFD3D12430}" type="datetime1">
              <a:rPr lang="it-IT" smtClean="0"/>
              <a:pPr/>
              <a:t>18/12/2020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62CCD6-2BF4-6A45-BEEA-F9AE930001F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B0279BC2-4DF7-0D47-965A-252D73659C0F}" type="datetime1">
              <a:rPr lang="it-IT" smtClean="0"/>
              <a:pPr/>
              <a:t>18/12/2020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62CCD6-2BF4-6A45-BEEA-F9AE930001F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9AB7986-B633-5C42-AA2D-97BF0ED36E31}" type="datetime1">
              <a:rPr lang="it-IT" smtClean="0"/>
              <a:pPr/>
              <a:t>18/12/2020</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862CCD6-2BF4-6A45-BEEA-F9AE930001F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20www.teams-project.eu/teams-training-packag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teams-project.eu/teams-training-packag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youtu.be/2lL7Tci7j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CRIMEDIM\Desktop 18-09-2013\logo base UPO CRIMEDIM E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303" y="91703"/>
            <a:ext cx="1568301" cy="129263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6855596" y="11384"/>
            <a:ext cx="2288404" cy="894456"/>
          </a:xfrm>
          <a:prstGeom prst="rect">
            <a:avLst/>
          </a:prstGeom>
          <a:solidFill>
            <a:schemeClr val="bg1"/>
          </a:solidFill>
        </p:spPr>
        <p:txBody>
          <a:bodyPr wrap="square" rtlCol="0">
            <a:spAutoFit/>
          </a:bodyPr>
          <a:lstStyle/>
          <a:p>
            <a:endParaRPr lang="it-IT" dirty="0"/>
          </a:p>
        </p:txBody>
      </p:sp>
      <p:sp>
        <p:nvSpPr>
          <p:cNvPr id="7" name="CasellaDiTesto 6"/>
          <p:cNvSpPr txBox="1"/>
          <p:nvPr/>
        </p:nvSpPr>
        <p:spPr>
          <a:xfrm>
            <a:off x="1908206" y="4175795"/>
            <a:ext cx="5313338" cy="892552"/>
          </a:xfrm>
          <a:prstGeom prst="rect">
            <a:avLst/>
          </a:prstGeom>
          <a:noFill/>
        </p:spPr>
        <p:txBody>
          <a:bodyPr wrap="square" rtlCol="0">
            <a:spAutoFit/>
          </a:bodyPr>
          <a:lstStyle/>
          <a:p>
            <a:pPr algn="ctr" defTabSz="914400" fontAlgn="base">
              <a:spcBef>
                <a:spcPct val="0"/>
              </a:spcBef>
              <a:spcAft>
                <a:spcPct val="0"/>
              </a:spcAft>
            </a:pPr>
            <a:r>
              <a:rPr lang="en-US" sz="1400" b="1" dirty="0">
                <a:solidFill>
                  <a:prstClr val="black"/>
                </a:solidFill>
                <a:latin typeface="Arial" charset="0"/>
              </a:rPr>
              <a:t>Luca Ragazzoni, MD, PhD</a:t>
            </a:r>
          </a:p>
          <a:p>
            <a:pPr algn="ctr" defTabSz="914400" fontAlgn="base">
              <a:spcBef>
                <a:spcPct val="0"/>
              </a:spcBef>
              <a:spcAft>
                <a:spcPct val="0"/>
              </a:spcAft>
            </a:pPr>
            <a:endParaRPr lang="en-US" sz="1400" b="1" dirty="0">
              <a:solidFill>
                <a:prstClr val="black"/>
              </a:solidFill>
              <a:latin typeface="Arial" charset="0"/>
            </a:endParaRPr>
          </a:p>
          <a:p>
            <a:pPr algn="ctr" defTabSz="914400" fontAlgn="base">
              <a:spcBef>
                <a:spcPct val="0"/>
              </a:spcBef>
              <a:spcAft>
                <a:spcPct val="0"/>
              </a:spcAft>
            </a:pPr>
            <a:r>
              <a:rPr lang="en-US" sz="1200" b="1" dirty="0">
                <a:solidFill>
                  <a:prstClr val="black"/>
                </a:solidFill>
                <a:latin typeface="Arial" charset="0"/>
              </a:rPr>
              <a:t>Project Coordinator </a:t>
            </a:r>
          </a:p>
          <a:p>
            <a:pPr algn="ctr" defTabSz="914400" fontAlgn="base">
              <a:spcBef>
                <a:spcPct val="0"/>
              </a:spcBef>
              <a:spcAft>
                <a:spcPct val="0"/>
              </a:spcAft>
            </a:pPr>
            <a:r>
              <a:rPr lang="en-US" sz="1200" b="1" dirty="0">
                <a:solidFill>
                  <a:prstClr val="black"/>
                </a:solidFill>
                <a:latin typeface="Arial" charset="0"/>
              </a:rPr>
              <a:t>CRIMEDIM - Research Center in Emergency and Disaster Medicine</a:t>
            </a:r>
          </a:p>
        </p:txBody>
      </p:sp>
      <p:sp>
        <p:nvSpPr>
          <p:cNvPr id="8" name="CasellaDiTesto 7"/>
          <p:cNvSpPr txBox="1"/>
          <p:nvPr/>
        </p:nvSpPr>
        <p:spPr>
          <a:xfrm>
            <a:off x="1693916" y="2733033"/>
            <a:ext cx="5741918" cy="1200329"/>
          </a:xfrm>
          <a:prstGeom prst="rect">
            <a:avLst/>
          </a:prstGeom>
          <a:noFill/>
          <a:ln w="12700">
            <a:solidFill>
              <a:schemeClr val="tx1">
                <a:lumMod val="75000"/>
                <a:lumOff val="25000"/>
              </a:schemeClr>
            </a:solidFill>
          </a:ln>
        </p:spPr>
        <p:txBody>
          <a:bodyPr wrap="square" rtlCol="0">
            <a:spAutoFit/>
          </a:bodyPr>
          <a:lstStyle/>
          <a:p>
            <a:pPr algn="ctr"/>
            <a:r>
              <a:rPr lang="en-US" sz="2400" b="1" dirty="0">
                <a:solidFill>
                  <a:srgbClr val="C00000"/>
                </a:solidFill>
                <a:latin typeface="Futura Std Book"/>
              </a:rPr>
              <a:t>TEAMS 3.0</a:t>
            </a:r>
          </a:p>
          <a:p>
            <a:pPr algn="ctr"/>
            <a:r>
              <a:rPr lang="en-US" sz="2400" b="1" dirty="0">
                <a:solidFill>
                  <a:srgbClr val="C00000"/>
                </a:solidFill>
                <a:latin typeface="Futura Std Book"/>
              </a:rPr>
              <a:t>T</a:t>
            </a:r>
            <a:r>
              <a:rPr lang="en-US" b="1" dirty="0">
                <a:solidFill>
                  <a:srgbClr val="C00000"/>
                </a:solidFill>
                <a:latin typeface="Futura Std Book"/>
              </a:rPr>
              <a:t>RAINING FOR</a:t>
            </a:r>
            <a:r>
              <a:rPr lang="en-US" sz="2400" b="1" dirty="0">
                <a:solidFill>
                  <a:srgbClr val="C00000"/>
                </a:solidFill>
                <a:latin typeface="Futura Std Book"/>
              </a:rPr>
              <a:t> E</a:t>
            </a:r>
            <a:r>
              <a:rPr lang="en-US" b="1" dirty="0">
                <a:solidFill>
                  <a:srgbClr val="C00000"/>
                </a:solidFill>
                <a:latin typeface="Futura Std Book"/>
              </a:rPr>
              <a:t>MERGENCY</a:t>
            </a:r>
            <a:r>
              <a:rPr lang="en-US" sz="2400" b="1" dirty="0">
                <a:solidFill>
                  <a:srgbClr val="C00000"/>
                </a:solidFill>
                <a:latin typeface="Futura Std Book"/>
              </a:rPr>
              <a:t> M</a:t>
            </a:r>
            <a:r>
              <a:rPr lang="en-US" b="1" dirty="0">
                <a:solidFill>
                  <a:srgbClr val="C00000"/>
                </a:solidFill>
                <a:latin typeface="Futura Std Book"/>
              </a:rPr>
              <a:t>EDICAL</a:t>
            </a:r>
            <a:r>
              <a:rPr lang="en-US" sz="2400" b="1" dirty="0">
                <a:solidFill>
                  <a:srgbClr val="C00000"/>
                </a:solidFill>
                <a:latin typeface="Futura Std Book"/>
              </a:rPr>
              <a:t> T</a:t>
            </a:r>
            <a:r>
              <a:rPr lang="en-US" b="1" dirty="0">
                <a:solidFill>
                  <a:srgbClr val="C00000"/>
                </a:solidFill>
                <a:latin typeface="Futura Std Book"/>
              </a:rPr>
              <a:t>EAMS</a:t>
            </a:r>
            <a:r>
              <a:rPr lang="en-US" sz="2400" b="1" dirty="0">
                <a:solidFill>
                  <a:srgbClr val="C00000"/>
                </a:solidFill>
                <a:latin typeface="Futura Std Book"/>
              </a:rPr>
              <a:t> </a:t>
            </a:r>
            <a:r>
              <a:rPr lang="en-US" b="1" dirty="0">
                <a:solidFill>
                  <a:srgbClr val="C00000"/>
                </a:solidFill>
                <a:latin typeface="Futura Std Book"/>
              </a:rPr>
              <a:t>AND</a:t>
            </a:r>
            <a:r>
              <a:rPr lang="en-US" sz="2400" b="1" dirty="0">
                <a:solidFill>
                  <a:srgbClr val="C00000"/>
                </a:solidFill>
                <a:latin typeface="Futura Std Book"/>
              </a:rPr>
              <a:t> E</a:t>
            </a:r>
            <a:r>
              <a:rPr lang="en-US" b="1" dirty="0">
                <a:solidFill>
                  <a:srgbClr val="C00000"/>
                </a:solidFill>
                <a:latin typeface="Futura Std Book"/>
              </a:rPr>
              <a:t>UROPEAN</a:t>
            </a:r>
            <a:r>
              <a:rPr lang="en-US" sz="2400" b="1" dirty="0">
                <a:solidFill>
                  <a:srgbClr val="C00000"/>
                </a:solidFill>
                <a:latin typeface="Futura Std Book"/>
              </a:rPr>
              <a:t> M</a:t>
            </a:r>
            <a:r>
              <a:rPr lang="en-US" b="1" dirty="0">
                <a:solidFill>
                  <a:srgbClr val="C00000"/>
                </a:solidFill>
                <a:latin typeface="Futura Std Book"/>
              </a:rPr>
              <a:t>EDICAL</a:t>
            </a:r>
            <a:r>
              <a:rPr lang="en-US" sz="2400" b="1" dirty="0">
                <a:solidFill>
                  <a:srgbClr val="C00000"/>
                </a:solidFill>
                <a:latin typeface="Futura Std Book"/>
              </a:rPr>
              <a:t> C</a:t>
            </a:r>
            <a:r>
              <a:rPr lang="en-US" b="1" dirty="0">
                <a:solidFill>
                  <a:srgbClr val="C00000"/>
                </a:solidFill>
                <a:latin typeface="Futura Std Book"/>
              </a:rPr>
              <a:t>ORPS</a:t>
            </a:r>
            <a:endParaRPr lang="it-IT" b="1" dirty="0">
              <a:solidFill>
                <a:srgbClr val="C00000"/>
              </a:solidFill>
              <a:latin typeface="Futura Std Book"/>
            </a:endParaRPr>
          </a:p>
        </p:txBody>
      </p:sp>
      <p:pic>
        <p:nvPicPr>
          <p:cNvPr id="9" name="Picture 12" descr="Risultati immagini per karolinska institute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7836" y="192382"/>
            <a:ext cx="2185893" cy="1060244"/>
          </a:xfrm>
          <a:prstGeom prst="rect">
            <a:avLst/>
          </a:prstGeom>
          <a:noFill/>
        </p:spPr>
      </p:pic>
      <p:pic>
        <p:nvPicPr>
          <p:cNvPr id="13" name="Immagine 12" descr="Risultati immagini per istanbul medeniyet universit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030" y="1485875"/>
            <a:ext cx="1761910" cy="900919"/>
          </a:xfrm>
          <a:prstGeom prst="rect">
            <a:avLst/>
          </a:prstGeom>
          <a:noFill/>
          <a:ln>
            <a:noFill/>
          </a:ln>
        </p:spPr>
      </p:pic>
      <p:pic>
        <p:nvPicPr>
          <p:cNvPr id="14" name="Immagine 13" descr="Novareckon"/>
          <p:cNvPicPr/>
          <p:nvPr/>
        </p:nvPicPr>
        <p:blipFill>
          <a:blip r:embed="rId5">
            <a:extLst>
              <a:ext uri="{28A0092B-C50C-407E-A947-70E740481C1C}">
                <a14:useLocalDpi xmlns:a14="http://schemas.microsoft.com/office/drawing/2010/main" val="0"/>
              </a:ext>
            </a:extLst>
          </a:blip>
          <a:srcRect/>
          <a:stretch>
            <a:fillRect/>
          </a:stretch>
        </p:blipFill>
        <p:spPr bwMode="auto">
          <a:xfrm>
            <a:off x="6620520" y="393769"/>
            <a:ext cx="2205407" cy="472571"/>
          </a:xfrm>
          <a:prstGeom prst="rect">
            <a:avLst/>
          </a:prstGeom>
          <a:noFill/>
          <a:ln>
            <a:noFill/>
          </a:ln>
        </p:spPr>
      </p:pic>
      <p:pic>
        <p:nvPicPr>
          <p:cNvPr id="1026" name="Picture 2" descr="INEM - Página Inicial">
            <a:extLst>
              <a:ext uri="{FF2B5EF4-FFF2-40B4-BE49-F238E27FC236}">
                <a16:creationId xmlns:a16="http://schemas.microsoft.com/office/drawing/2014/main" id="{A4E45C19-30B0-4353-82BB-75828D936A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206" y="1431571"/>
            <a:ext cx="848413" cy="11225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dicine Cartoon 2550*1352 transprent Png Free Download - Blue, Text, Logo.  - CleanPNG / KissPNG">
            <a:extLst>
              <a:ext uri="{FF2B5EF4-FFF2-40B4-BE49-F238E27FC236}">
                <a16:creationId xmlns:a16="http://schemas.microsoft.com/office/drawing/2014/main" id="{7E8D4651-9258-4391-A3C2-A8225A1C26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795" y="1413027"/>
            <a:ext cx="1984078" cy="10466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rtner Institute - Matoki Strategic Finance">
            <a:extLst>
              <a:ext uri="{FF2B5EF4-FFF2-40B4-BE49-F238E27FC236}">
                <a16:creationId xmlns:a16="http://schemas.microsoft.com/office/drawing/2014/main" id="{9DF597F1-D16E-4C66-8543-296FFA3FA4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0736" y="79689"/>
            <a:ext cx="1713059" cy="11991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Johanniter-Unfall-Hilfe e.V.. Aktion Deutschland Hilft">
            <a:extLst>
              <a:ext uri="{FF2B5EF4-FFF2-40B4-BE49-F238E27FC236}">
                <a16:creationId xmlns:a16="http://schemas.microsoft.com/office/drawing/2014/main" id="{5FFBE7BF-8306-4878-80F4-2753672427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9969" y="1383665"/>
            <a:ext cx="2004592" cy="1002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4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ttangolo 5"/>
          <p:cNvSpPr/>
          <p:nvPr/>
        </p:nvSpPr>
        <p:spPr>
          <a:xfrm>
            <a:off x="260598" y="936583"/>
            <a:ext cx="1546642" cy="461665"/>
          </a:xfrm>
          <a:prstGeom prst="rect">
            <a:avLst/>
          </a:prstGeom>
          <a:ln w="38100">
            <a:noFill/>
          </a:ln>
        </p:spPr>
        <p:txBody>
          <a:bodyPr wrap="none">
            <a:spAutoFit/>
          </a:bodyPr>
          <a:lstStyle/>
          <a:p>
            <a:r>
              <a:rPr lang="en-US" sz="2400" b="1" dirty="0">
                <a:solidFill>
                  <a:srgbClr val="D2232A"/>
                </a:solidFill>
              </a:rPr>
              <a:t>TEAMS 3.0</a:t>
            </a:r>
            <a:endParaRPr lang="it-IT" dirty="0">
              <a:solidFill>
                <a:prstClr val="black"/>
              </a:solidFill>
              <a:latin typeface="Calibri"/>
            </a:endParaRPr>
          </a:p>
        </p:txBody>
      </p:sp>
      <p:sp>
        <p:nvSpPr>
          <p:cNvPr id="7" name="CasellaDiTesto 6">
            <a:extLst>
              <a:ext uri="{FF2B5EF4-FFF2-40B4-BE49-F238E27FC236}">
                <a16:creationId xmlns:a16="http://schemas.microsoft.com/office/drawing/2014/main" id="{9D570BBC-BE12-4626-B948-72551B876B49}"/>
              </a:ext>
            </a:extLst>
          </p:cNvPr>
          <p:cNvSpPr txBox="1"/>
          <p:nvPr/>
        </p:nvSpPr>
        <p:spPr>
          <a:xfrm>
            <a:off x="260599" y="1676181"/>
            <a:ext cx="8320694" cy="2769989"/>
          </a:xfrm>
          <a:prstGeom prst="rect">
            <a:avLst/>
          </a:prstGeom>
          <a:noFill/>
        </p:spPr>
        <p:txBody>
          <a:bodyPr wrap="square">
            <a:spAutoFit/>
          </a:bodyPr>
          <a:lstStyle/>
          <a:p>
            <a:pPr>
              <a:spcBef>
                <a:spcPts val="600"/>
              </a:spcBef>
              <a:spcAft>
                <a:spcPts val="600"/>
              </a:spcAft>
            </a:pPr>
            <a:r>
              <a:rPr lang="en-GB" dirty="0"/>
              <a:t>Both TEAMS 1.0 and 2.0 have achieved the expected results. However, the TEAMS training package needs </a:t>
            </a:r>
            <a:r>
              <a:rPr lang="en-GB" b="1" dirty="0">
                <a:solidFill>
                  <a:srgbClr val="C00000"/>
                </a:solidFill>
              </a:rPr>
              <a:t>continuous revision and improvement</a:t>
            </a:r>
            <a:r>
              <a:rPr lang="en-GB" dirty="0"/>
              <a:t>:</a:t>
            </a:r>
          </a:p>
          <a:p>
            <a:pPr marL="285750" indent="-285750">
              <a:spcBef>
                <a:spcPts val="600"/>
              </a:spcBef>
              <a:spcAft>
                <a:spcPts val="600"/>
              </a:spcAft>
              <a:buFont typeface="Arial" panose="020B0604020202020204" pitchFamily="34" charset="0"/>
              <a:buChar char="•"/>
            </a:pPr>
            <a:r>
              <a:rPr lang="en-GB" dirty="0"/>
              <a:t>It needs to continuously adapt to the </a:t>
            </a:r>
            <a:r>
              <a:rPr lang="en-GB" b="1" dirty="0">
                <a:solidFill>
                  <a:srgbClr val="C00000"/>
                </a:solidFill>
              </a:rPr>
              <a:t>unceasing evolution of EMC and EMT initiatives </a:t>
            </a:r>
          </a:p>
          <a:p>
            <a:pPr marL="285750" indent="-285750">
              <a:spcBef>
                <a:spcPts val="600"/>
              </a:spcBef>
              <a:spcAft>
                <a:spcPts val="600"/>
              </a:spcAft>
              <a:buFont typeface="Arial" panose="020B0604020202020204" pitchFamily="34" charset="0"/>
              <a:buChar char="•"/>
            </a:pPr>
            <a:r>
              <a:rPr lang="en-GB" dirty="0"/>
              <a:t>it is currently addressing only natural disasters, lacking scenarios and exercises focusing on </a:t>
            </a:r>
            <a:r>
              <a:rPr lang="en-GB" b="1" dirty="0">
                <a:solidFill>
                  <a:srgbClr val="C00000"/>
                </a:solidFill>
              </a:rPr>
              <a:t>outbreaks</a:t>
            </a:r>
            <a:r>
              <a:rPr lang="en-GB" dirty="0"/>
              <a:t>, </a:t>
            </a:r>
            <a:r>
              <a:rPr lang="en-GB" b="1" dirty="0">
                <a:solidFill>
                  <a:srgbClr val="C00000"/>
                </a:solidFill>
              </a:rPr>
              <a:t>man-made disasters</a:t>
            </a:r>
            <a:r>
              <a:rPr lang="en-GB" dirty="0"/>
              <a:t> and other possible </a:t>
            </a:r>
            <a:r>
              <a:rPr lang="en-GB" b="1" dirty="0">
                <a:solidFill>
                  <a:srgbClr val="C00000"/>
                </a:solidFill>
              </a:rPr>
              <a:t>cross-border risks</a:t>
            </a:r>
          </a:p>
          <a:p>
            <a:pPr marL="285750" indent="-285750">
              <a:spcBef>
                <a:spcPts val="600"/>
              </a:spcBef>
              <a:spcAft>
                <a:spcPts val="600"/>
              </a:spcAft>
              <a:buFont typeface="Arial" panose="020B0604020202020204" pitchFamily="34" charset="0"/>
              <a:buChar char="•"/>
            </a:pPr>
            <a:r>
              <a:rPr lang="en-GB" b="1" dirty="0">
                <a:solidFill>
                  <a:srgbClr val="C00000"/>
                </a:solidFill>
              </a:rPr>
              <a:t>Only two EMT organizations </a:t>
            </a:r>
            <a:r>
              <a:rPr lang="en-GB" dirty="0"/>
              <a:t>have officially delivered the entire TEAMS training package. </a:t>
            </a:r>
          </a:p>
        </p:txBody>
      </p:sp>
    </p:spTree>
    <p:extLst>
      <p:ext uri="{BB962C8B-B14F-4D97-AF65-F5344CB8AC3E}">
        <p14:creationId xmlns:p14="http://schemas.microsoft.com/office/powerpoint/2010/main" val="396976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FA3A0E0-61BC-4371-AA6E-ED73ACE38EC8}"/>
              </a:ext>
            </a:extLst>
          </p:cNvPr>
          <p:cNvSpPr/>
          <p:nvPr/>
        </p:nvSpPr>
        <p:spPr>
          <a:xfrm>
            <a:off x="537586" y="1691915"/>
            <a:ext cx="7998488" cy="2539157"/>
          </a:xfrm>
          <a:prstGeom prst="rect">
            <a:avLst/>
          </a:prstGeom>
        </p:spPr>
        <p:txBody>
          <a:bodyPr wrap="square">
            <a:spAutoFit/>
          </a:bodyPr>
          <a:lstStyle/>
          <a:p>
            <a:pPr marR="2540" algn="just">
              <a:spcBef>
                <a:spcPts val="600"/>
              </a:spcBef>
              <a:spcAft>
                <a:spcPts val="600"/>
              </a:spcAft>
            </a:pPr>
            <a:r>
              <a:rPr lang="en-GB" dirty="0"/>
              <a:t>1) </a:t>
            </a:r>
            <a:r>
              <a:rPr lang="en-GB" b="1" dirty="0">
                <a:solidFill>
                  <a:srgbClr val="C00000"/>
                </a:solidFill>
              </a:rPr>
              <a:t>revise and update </a:t>
            </a:r>
            <a:r>
              <a:rPr lang="en-GB" dirty="0"/>
              <a:t>the TEAMS training package involving </a:t>
            </a:r>
            <a:r>
              <a:rPr lang="en-GB" b="1" dirty="0">
                <a:solidFill>
                  <a:srgbClr val="C00000"/>
                </a:solidFill>
              </a:rPr>
              <a:t>new partners</a:t>
            </a:r>
            <a:r>
              <a:rPr lang="en-GB" dirty="0"/>
              <a:t>, experts and EU EMT organizations; </a:t>
            </a:r>
            <a:endParaRPr lang="it-IT" dirty="0"/>
          </a:p>
          <a:p>
            <a:pPr marR="2540" algn="just">
              <a:spcBef>
                <a:spcPts val="600"/>
              </a:spcBef>
              <a:spcAft>
                <a:spcPts val="600"/>
              </a:spcAft>
            </a:pPr>
            <a:r>
              <a:rPr lang="en-GB" dirty="0"/>
              <a:t>2) develop </a:t>
            </a:r>
            <a:r>
              <a:rPr lang="en-GB" b="1" dirty="0">
                <a:solidFill>
                  <a:srgbClr val="C00000"/>
                </a:solidFill>
              </a:rPr>
              <a:t>new scenarios </a:t>
            </a:r>
            <a:r>
              <a:rPr lang="en-GB" dirty="0"/>
              <a:t>and </a:t>
            </a:r>
            <a:r>
              <a:rPr lang="en-GB" b="1" dirty="0">
                <a:solidFill>
                  <a:srgbClr val="C00000"/>
                </a:solidFill>
              </a:rPr>
              <a:t>exercises</a:t>
            </a:r>
            <a:r>
              <a:rPr lang="en-GB" dirty="0"/>
              <a:t> for the TEAMS training package to train EMTs to respond to </a:t>
            </a:r>
            <a:r>
              <a:rPr lang="en-GB" b="1" dirty="0">
                <a:solidFill>
                  <a:srgbClr val="C00000"/>
                </a:solidFill>
              </a:rPr>
              <a:t>outbreaks</a:t>
            </a:r>
            <a:r>
              <a:rPr lang="en-GB" dirty="0"/>
              <a:t>, </a:t>
            </a:r>
            <a:r>
              <a:rPr lang="en-GB" b="1" dirty="0">
                <a:solidFill>
                  <a:srgbClr val="C00000"/>
                </a:solidFill>
              </a:rPr>
              <a:t>man-made disasters </a:t>
            </a:r>
            <a:r>
              <a:rPr lang="en-GB" dirty="0"/>
              <a:t>and other possible </a:t>
            </a:r>
            <a:r>
              <a:rPr lang="en-GB" b="1" dirty="0">
                <a:solidFill>
                  <a:srgbClr val="C00000"/>
                </a:solidFill>
              </a:rPr>
              <a:t>cross-border risks</a:t>
            </a:r>
            <a:r>
              <a:rPr lang="en-GB" dirty="0"/>
              <a:t>;</a:t>
            </a:r>
            <a:endParaRPr lang="it-IT" dirty="0"/>
          </a:p>
          <a:p>
            <a:r>
              <a:rPr lang="en-GB" dirty="0"/>
              <a:t>3) disseminate and deliver the updated TEAMS training package engaging </a:t>
            </a:r>
            <a:r>
              <a:rPr lang="en-GB" b="1" dirty="0">
                <a:solidFill>
                  <a:srgbClr val="C00000"/>
                </a:solidFill>
              </a:rPr>
              <a:t>four EMTs in Europe </a:t>
            </a:r>
            <a:r>
              <a:rPr lang="en-GB" dirty="0"/>
              <a:t>to enhance cross-border emergency management through training programmes and joint cross-border small-scale exercises. </a:t>
            </a:r>
            <a:endParaRPr lang="en-US" dirty="0"/>
          </a:p>
        </p:txBody>
      </p:sp>
      <p:sp>
        <p:nvSpPr>
          <p:cNvPr id="4" name="CasellaDiTesto 3">
            <a:extLst>
              <a:ext uri="{FF2B5EF4-FFF2-40B4-BE49-F238E27FC236}">
                <a16:creationId xmlns:a16="http://schemas.microsoft.com/office/drawing/2014/main" id="{9664CA6A-57BF-4539-898B-FFD84F1E64A8}"/>
              </a:ext>
            </a:extLst>
          </p:cNvPr>
          <p:cNvSpPr txBox="1"/>
          <p:nvPr/>
        </p:nvSpPr>
        <p:spPr>
          <a:xfrm>
            <a:off x="537586" y="1073556"/>
            <a:ext cx="7772401" cy="400110"/>
          </a:xfrm>
          <a:prstGeom prst="rect">
            <a:avLst/>
          </a:prstGeom>
          <a:noFill/>
        </p:spPr>
        <p:txBody>
          <a:bodyPr wrap="square">
            <a:spAutoFit/>
          </a:bodyPr>
          <a:lstStyle/>
          <a:p>
            <a:pPr>
              <a:spcBef>
                <a:spcPts val="600"/>
              </a:spcBef>
              <a:spcAft>
                <a:spcPts val="600"/>
              </a:spcAft>
            </a:pPr>
            <a:r>
              <a:rPr lang="en-GB" sz="2000" dirty="0"/>
              <a:t>Based on this analysis, TEAMS 3.0 will address the following objectives:</a:t>
            </a:r>
            <a:endParaRPr lang="it-IT" sz="2000" dirty="0"/>
          </a:p>
        </p:txBody>
      </p:sp>
    </p:spTree>
    <p:extLst>
      <p:ext uri="{BB962C8B-B14F-4D97-AF65-F5344CB8AC3E}">
        <p14:creationId xmlns:p14="http://schemas.microsoft.com/office/powerpoint/2010/main" val="337442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ttangolo 5"/>
          <p:cNvSpPr/>
          <p:nvPr/>
        </p:nvSpPr>
        <p:spPr>
          <a:xfrm>
            <a:off x="391227" y="860178"/>
            <a:ext cx="2930042" cy="461665"/>
          </a:xfrm>
          <a:prstGeom prst="rect">
            <a:avLst/>
          </a:prstGeom>
          <a:ln w="38100">
            <a:noFill/>
          </a:ln>
        </p:spPr>
        <p:txBody>
          <a:bodyPr wrap="square">
            <a:spAutoFit/>
          </a:bodyPr>
          <a:lstStyle/>
          <a:p>
            <a:r>
              <a:rPr lang="en-US" sz="2400" b="1" dirty="0">
                <a:solidFill>
                  <a:srgbClr val="D2232A"/>
                </a:solidFill>
              </a:rPr>
              <a:t>Expected Result</a:t>
            </a:r>
            <a:endParaRPr lang="it-IT" dirty="0">
              <a:solidFill>
                <a:prstClr val="black"/>
              </a:solidFill>
              <a:latin typeface="Calibri"/>
            </a:endParaRPr>
          </a:p>
        </p:txBody>
      </p:sp>
      <p:sp>
        <p:nvSpPr>
          <p:cNvPr id="5" name="Rettangolo 4"/>
          <p:cNvSpPr/>
          <p:nvPr/>
        </p:nvSpPr>
        <p:spPr>
          <a:xfrm>
            <a:off x="445661" y="1205872"/>
            <a:ext cx="5032607" cy="2062103"/>
          </a:xfrm>
          <a:prstGeom prst="rect">
            <a:avLst/>
          </a:prstGeom>
        </p:spPr>
        <p:txBody>
          <a:bodyPr wrap="square">
            <a:spAutoFit/>
          </a:bodyPr>
          <a:lstStyle/>
          <a:p>
            <a:r>
              <a:rPr lang="en-GB" sz="1600" dirty="0"/>
              <a:t>At the end of the project, the current TEAMS training package will be updated and improved with new scenarios and exercises to train EMTs to respond to outbreaks, man-made disasters and other possible cross-border risks in Europe and EU Neighbourhood countries. Moreover, more EMTs in Europe will be trained and their cross-border operational collaboration and interoperability in disaster response tested and strengthened.</a:t>
            </a:r>
            <a:endParaRPr lang="en-US" sz="1600" dirty="0"/>
          </a:p>
        </p:txBody>
      </p:sp>
      <p:sp>
        <p:nvSpPr>
          <p:cNvPr id="4" name="Rettangolo 3"/>
          <p:cNvSpPr/>
          <p:nvPr/>
        </p:nvSpPr>
        <p:spPr>
          <a:xfrm>
            <a:off x="384022" y="3267975"/>
            <a:ext cx="2577942" cy="461665"/>
          </a:xfrm>
          <a:prstGeom prst="rect">
            <a:avLst/>
          </a:prstGeom>
          <a:ln w="38100">
            <a:noFill/>
          </a:ln>
        </p:spPr>
        <p:txBody>
          <a:bodyPr wrap="square">
            <a:spAutoFit/>
          </a:bodyPr>
          <a:lstStyle/>
          <a:p>
            <a:r>
              <a:rPr lang="en-US" sz="2400" b="1" dirty="0">
                <a:solidFill>
                  <a:srgbClr val="D2232A"/>
                </a:solidFill>
              </a:rPr>
              <a:t>Beneficiaries</a:t>
            </a:r>
            <a:endParaRPr lang="it-IT" dirty="0">
              <a:solidFill>
                <a:prstClr val="black"/>
              </a:solidFill>
              <a:latin typeface="Calibri"/>
            </a:endParaRPr>
          </a:p>
        </p:txBody>
      </p:sp>
      <p:sp>
        <p:nvSpPr>
          <p:cNvPr id="2" name="Rettangolo 1"/>
          <p:cNvSpPr/>
          <p:nvPr/>
        </p:nvSpPr>
        <p:spPr>
          <a:xfrm>
            <a:off x="391227" y="3668950"/>
            <a:ext cx="4890014" cy="1323439"/>
          </a:xfrm>
          <a:prstGeom prst="rect">
            <a:avLst/>
          </a:prstGeom>
        </p:spPr>
        <p:txBody>
          <a:bodyPr wrap="square">
            <a:spAutoFit/>
          </a:bodyPr>
          <a:lstStyle/>
          <a:p>
            <a:r>
              <a:rPr lang="en-US" sz="1600" dirty="0"/>
              <a:t>All the EMC/EMT organizations, as well as universities, professional bodies and training agencies that are involved in EMC/EMT training as they look to comply with ECHO and WHO classification and minimum standards. </a:t>
            </a:r>
          </a:p>
        </p:txBody>
      </p:sp>
      <p:pic>
        <p:nvPicPr>
          <p:cNvPr id="7" name="Segnaposto contenuto 4"/>
          <p:cNvPicPr>
            <a:picLocks noGrp="1" noChangeAspect="1"/>
          </p:cNvPicPr>
          <p:nvPr>
            <p:ph idx="1"/>
          </p:nvPr>
        </p:nvPicPr>
        <p:blipFill>
          <a:blip r:embed="rId4"/>
          <a:stretch>
            <a:fillRect/>
          </a:stretch>
        </p:blipFill>
        <p:spPr>
          <a:xfrm>
            <a:off x="5442015" y="2942429"/>
            <a:ext cx="3536118" cy="1990397"/>
          </a:xfrm>
          <a:prstGeom prst="rect">
            <a:avLst/>
          </a:prstGeom>
        </p:spPr>
      </p:pic>
      <p:pic>
        <p:nvPicPr>
          <p:cNvPr id="8" name="Segnaposto contenuto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2015" y="873910"/>
            <a:ext cx="3352800" cy="1888084"/>
          </a:xfrm>
          <a:prstGeom prst="rect">
            <a:avLst/>
          </a:prstGeom>
        </p:spPr>
      </p:pic>
    </p:spTree>
    <p:extLst>
      <p:ext uri="{BB962C8B-B14F-4D97-AF65-F5344CB8AC3E}">
        <p14:creationId xmlns:p14="http://schemas.microsoft.com/office/powerpoint/2010/main" val="55632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ttangolo 5"/>
          <p:cNvSpPr/>
          <p:nvPr/>
        </p:nvSpPr>
        <p:spPr>
          <a:xfrm>
            <a:off x="66333" y="759776"/>
            <a:ext cx="6355842" cy="461665"/>
          </a:xfrm>
          <a:prstGeom prst="rect">
            <a:avLst/>
          </a:prstGeom>
          <a:ln w="38100">
            <a:noFill/>
          </a:ln>
        </p:spPr>
        <p:txBody>
          <a:bodyPr wrap="none">
            <a:spAutoFit/>
          </a:bodyPr>
          <a:lstStyle/>
          <a:p>
            <a:r>
              <a:rPr lang="en-US" sz="2400" b="1" dirty="0">
                <a:solidFill>
                  <a:srgbClr val="D2232A"/>
                </a:solidFill>
              </a:rPr>
              <a:t>Methodology and Timeline: a four phases action</a:t>
            </a:r>
            <a:endParaRPr lang="it-IT" dirty="0">
              <a:solidFill>
                <a:prstClr val="black"/>
              </a:solidFill>
              <a:latin typeface="Calibri"/>
            </a:endParaRPr>
          </a:p>
        </p:txBody>
      </p:sp>
      <p:sp>
        <p:nvSpPr>
          <p:cNvPr id="3" name="Freccia a destra 2"/>
          <p:cNvSpPr/>
          <p:nvPr/>
        </p:nvSpPr>
        <p:spPr>
          <a:xfrm>
            <a:off x="2319629" y="4473430"/>
            <a:ext cx="6677226" cy="270306"/>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7766980" y="4813731"/>
            <a:ext cx="1495501" cy="246221"/>
          </a:xfrm>
          <a:prstGeom prst="rect">
            <a:avLst/>
          </a:prstGeom>
          <a:noFill/>
        </p:spPr>
        <p:txBody>
          <a:bodyPr wrap="square" rtlCol="0">
            <a:spAutoFit/>
          </a:bodyPr>
          <a:lstStyle/>
          <a:p>
            <a:pPr algn="ctr"/>
            <a:r>
              <a:rPr lang="it-IT" sz="1000" dirty="0" err="1"/>
              <a:t>December</a:t>
            </a:r>
            <a:r>
              <a:rPr lang="it-IT" sz="1000" dirty="0"/>
              <a:t> 2022</a:t>
            </a:r>
            <a:endParaRPr lang="it-IT" sz="1200" dirty="0"/>
          </a:p>
        </p:txBody>
      </p:sp>
      <p:cxnSp>
        <p:nvCxnSpPr>
          <p:cNvPr id="16" name="Connettore diritto 15"/>
          <p:cNvCxnSpPr/>
          <p:nvPr/>
        </p:nvCxnSpPr>
        <p:spPr>
          <a:xfrm>
            <a:off x="5391803" y="4675421"/>
            <a:ext cx="0" cy="13831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8" name="Rettangolo 17"/>
          <p:cNvSpPr/>
          <p:nvPr/>
        </p:nvSpPr>
        <p:spPr>
          <a:xfrm>
            <a:off x="26518" y="1242097"/>
            <a:ext cx="2525764" cy="3754874"/>
          </a:xfrm>
          <a:prstGeom prst="rect">
            <a:avLst/>
          </a:prstGeom>
        </p:spPr>
        <p:txBody>
          <a:bodyPr wrap="square">
            <a:spAutoFit/>
          </a:bodyPr>
          <a:lstStyle/>
          <a:p>
            <a:r>
              <a:rPr lang="en-US" sz="1400" b="1" dirty="0"/>
              <a:t>Phase 1: </a:t>
            </a:r>
            <a:r>
              <a:rPr lang="en-US" sz="1400" dirty="0"/>
              <a:t>Analysis of the situation: evolution of EMTs operations and standards and EU disaster risk profile</a:t>
            </a:r>
            <a:br>
              <a:rPr lang="en-US" sz="1400" dirty="0"/>
            </a:br>
            <a:endParaRPr lang="en-US" sz="1400" dirty="0"/>
          </a:p>
          <a:p>
            <a:r>
              <a:rPr lang="en-US" sz="1400" b="1" dirty="0"/>
              <a:t>Phase 2</a:t>
            </a:r>
            <a:r>
              <a:rPr lang="en-US" sz="1400" dirty="0"/>
              <a:t>. Update of training package and development of new exercises</a:t>
            </a:r>
          </a:p>
          <a:p>
            <a:endParaRPr lang="en-US" sz="1400" dirty="0"/>
          </a:p>
          <a:p>
            <a:r>
              <a:rPr lang="en-US" sz="1400" b="1" dirty="0"/>
              <a:t>Phase 3</a:t>
            </a:r>
            <a:r>
              <a:rPr lang="en-US" sz="1400" dirty="0"/>
              <a:t>. </a:t>
            </a:r>
            <a:r>
              <a:rPr lang="en-GB" sz="1400" dirty="0"/>
              <a:t>Updated </a:t>
            </a:r>
            <a:r>
              <a:rPr lang="en-GB" sz="1400" dirty="0" err="1"/>
              <a:t>ToT</a:t>
            </a:r>
            <a:r>
              <a:rPr lang="en-GB" sz="1400" dirty="0"/>
              <a:t> delivered to IMU, HDIR, INEM and JOHANNITER training managers</a:t>
            </a:r>
            <a:endParaRPr lang="en-US" sz="1400" dirty="0"/>
          </a:p>
          <a:p>
            <a:endParaRPr lang="en-US" sz="1400" dirty="0"/>
          </a:p>
          <a:p>
            <a:r>
              <a:rPr lang="en-US" sz="1400" b="1" dirty="0"/>
              <a:t>Phase 4. </a:t>
            </a:r>
            <a:r>
              <a:rPr lang="en-US" sz="1400" dirty="0"/>
              <a:t>TEAMS training delivered to </a:t>
            </a:r>
            <a:r>
              <a:rPr lang="en-GB" sz="1400" dirty="0"/>
              <a:t>IMU, HDIR, INEM and JOHANNITER and </a:t>
            </a:r>
            <a:br>
              <a:rPr lang="en-GB" sz="1400" dirty="0"/>
            </a:br>
            <a:r>
              <a:rPr lang="en-GB" sz="1400" dirty="0"/>
              <a:t>evaluated</a:t>
            </a:r>
            <a:endParaRPr lang="en-US" sz="1400" dirty="0"/>
          </a:p>
        </p:txBody>
      </p:sp>
      <p:cxnSp>
        <p:nvCxnSpPr>
          <p:cNvPr id="24" name="Connettore 2 23"/>
          <p:cNvCxnSpPr>
            <a:cxnSpLocks/>
          </p:cNvCxnSpPr>
          <p:nvPr/>
        </p:nvCxnSpPr>
        <p:spPr>
          <a:xfrm>
            <a:off x="2356659" y="1786765"/>
            <a:ext cx="1110022" cy="0"/>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Connettore 2 24"/>
          <p:cNvCxnSpPr>
            <a:cxnSpLocks/>
          </p:cNvCxnSpPr>
          <p:nvPr/>
        </p:nvCxnSpPr>
        <p:spPr>
          <a:xfrm>
            <a:off x="3542707" y="2690819"/>
            <a:ext cx="1266093" cy="0"/>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0" name="Connettore 2 29"/>
          <p:cNvCxnSpPr>
            <a:cxnSpLocks/>
          </p:cNvCxnSpPr>
          <p:nvPr/>
        </p:nvCxnSpPr>
        <p:spPr>
          <a:xfrm>
            <a:off x="4926533" y="3561597"/>
            <a:ext cx="930539" cy="0"/>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Connettore 2 31"/>
          <p:cNvCxnSpPr>
            <a:cxnSpLocks/>
          </p:cNvCxnSpPr>
          <p:nvPr/>
        </p:nvCxnSpPr>
        <p:spPr>
          <a:xfrm>
            <a:off x="5967794" y="4327364"/>
            <a:ext cx="2904901" cy="0"/>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2319629" y="1408993"/>
            <a:ext cx="3627724" cy="307777"/>
          </a:xfrm>
          <a:prstGeom prst="rect">
            <a:avLst/>
          </a:prstGeom>
          <a:noFill/>
        </p:spPr>
        <p:txBody>
          <a:bodyPr wrap="none" rtlCol="0">
            <a:spAutoFit/>
          </a:bodyPr>
          <a:lstStyle/>
          <a:p>
            <a:r>
              <a:rPr lang="it-IT" sz="1400" dirty="0"/>
              <a:t>KI &amp; GERTNER - 4 </a:t>
            </a:r>
            <a:r>
              <a:rPr lang="it-IT" sz="1400" dirty="0" err="1"/>
              <a:t>months</a:t>
            </a:r>
            <a:r>
              <a:rPr lang="it-IT" sz="1400" dirty="0"/>
              <a:t> (</a:t>
            </a:r>
            <a:r>
              <a:rPr lang="it-IT" sz="1400" dirty="0" err="1"/>
              <a:t>Dec</a:t>
            </a:r>
            <a:r>
              <a:rPr lang="it-IT" sz="1400" dirty="0"/>
              <a:t> 2020-Mar 2021)</a:t>
            </a:r>
          </a:p>
        </p:txBody>
      </p:sp>
      <p:sp>
        <p:nvSpPr>
          <p:cNvPr id="19" name="CasellaDiTesto 18"/>
          <p:cNvSpPr txBox="1"/>
          <p:nvPr/>
        </p:nvSpPr>
        <p:spPr>
          <a:xfrm>
            <a:off x="3603352" y="2298792"/>
            <a:ext cx="2895280" cy="307777"/>
          </a:xfrm>
          <a:prstGeom prst="rect">
            <a:avLst/>
          </a:prstGeom>
          <a:noFill/>
        </p:spPr>
        <p:txBody>
          <a:bodyPr wrap="none" rtlCol="0">
            <a:spAutoFit/>
          </a:bodyPr>
          <a:lstStyle/>
          <a:p>
            <a:r>
              <a:rPr lang="it-IT" sz="1400" dirty="0"/>
              <a:t>KI - 4 </a:t>
            </a:r>
            <a:r>
              <a:rPr lang="it-IT" sz="1400" dirty="0" err="1"/>
              <a:t>months</a:t>
            </a:r>
            <a:r>
              <a:rPr lang="it-IT" sz="1400" dirty="0"/>
              <a:t> (April 2021 – </a:t>
            </a:r>
            <a:r>
              <a:rPr lang="it-IT" sz="1400" dirty="0" err="1"/>
              <a:t>July</a:t>
            </a:r>
            <a:r>
              <a:rPr lang="it-IT" sz="1400" dirty="0"/>
              <a:t> 2021)</a:t>
            </a:r>
          </a:p>
        </p:txBody>
      </p:sp>
      <p:sp>
        <p:nvSpPr>
          <p:cNvPr id="20" name="CasellaDiTesto 19"/>
          <p:cNvSpPr txBox="1"/>
          <p:nvPr/>
        </p:nvSpPr>
        <p:spPr>
          <a:xfrm>
            <a:off x="4765173" y="3120459"/>
            <a:ext cx="3451009" cy="307777"/>
          </a:xfrm>
          <a:prstGeom prst="rect">
            <a:avLst/>
          </a:prstGeom>
          <a:noFill/>
        </p:spPr>
        <p:txBody>
          <a:bodyPr wrap="none" rtlCol="0">
            <a:spAutoFit/>
          </a:bodyPr>
          <a:lstStyle/>
          <a:p>
            <a:r>
              <a:rPr lang="it-IT" sz="1400" dirty="0"/>
              <a:t>UPO - 3 </a:t>
            </a:r>
            <a:r>
              <a:rPr lang="it-IT" sz="1400" dirty="0" err="1"/>
              <a:t>months</a:t>
            </a:r>
            <a:r>
              <a:rPr lang="it-IT" sz="1400" dirty="0"/>
              <a:t> (August 2021-October 2021)</a:t>
            </a:r>
          </a:p>
        </p:txBody>
      </p:sp>
      <p:sp>
        <p:nvSpPr>
          <p:cNvPr id="21" name="CasellaDiTesto 20"/>
          <p:cNvSpPr txBox="1"/>
          <p:nvPr/>
        </p:nvSpPr>
        <p:spPr>
          <a:xfrm>
            <a:off x="5740449" y="3785053"/>
            <a:ext cx="4642339" cy="523220"/>
          </a:xfrm>
          <a:prstGeom prst="rect">
            <a:avLst/>
          </a:prstGeom>
          <a:noFill/>
        </p:spPr>
        <p:txBody>
          <a:bodyPr wrap="square" rtlCol="0">
            <a:spAutoFit/>
          </a:bodyPr>
          <a:lstStyle/>
          <a:p>
            <a:r>
              <a:rPr lang="it-IT" sz="1400" dirty="0"/>
              <a:t>GERTNER &amp; IMU, HDIR,INEM, JOHANNITER – </a:t>
            </a:r>
            <a:br>
              <a:rPr lang="it-IT" sz="1400" dirty="0"/>
            </a:br>
            <a:r>
              <a:rPr lang="it-IT" sz="1400" dirty="0"/>
              <a:t>12 </a:t>
            </a:r>
            <a:r>
              <a:rPr lang="it-IT" sz="1400" dirty="0" err="1"/>
              <a:t>months</a:t>
            </a:r>
            <a:r>
              <a:rPr lang="it-IT" sz="1400" dirty="0"/>
              <a:t> (November 2021-November 2022)</a:t>
            </a:r>
          </a:p>
        </p:txBody>
      </p:sp>
    </p:spTree>
    <p:extLst>
      <p:ext uri="{BB962C8B-B14F-4D97-AF65-F5344CB8AC3E}">
        <p14:creationId xmlns:p14="http://schemas.microsoft.com/office/powerpoint/2010/main" val="296032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ttangolo 2"/>
          <p:cNvSpPr/>
          <p:nvPr/>
        </p:nvSpPr>
        <p:spPr>
          <a:xfrm>
            <a:off x="246993" y="1333775"/>
            <a:ext cx="8650014" cy="4093428"/>
          </a:xfrm>
          <a:prstGeom prst="rect">
            <a:avLst/>
          </a:prstGeom>
        </p:spPr>
        <p:txBody>
          <a:bodyPr wrap="square">
            <a:spAutoFit/>
          </a:bodyPr>
          <a:lstStyle/>
          <a:p>
            <a:r>
              <a:rPr lang="en-GB" sz="1600" b="1" dirty="0">
                <a:effectLst/>
                <a:ea typeface="Times New Roman" panose="02020603050405020304" pitchFamily="18" charset="0"/>
              </a:rPr>
              <a:t>Task 2.1: Revision and update of the TEAMS training package (KI)</a:t>
            </a:r>
          </a:p>
          <a:p>
            <a:pPr lvl="1"/>
            <a:r>
              <a:rPr lang="en-GB" sz="1600" dirty="0">
                <a:effectLst/>
                <a:ea typeface="Times New Roman" panose="02020603050405020304" pitchFamily="18" charset="0"/>
              </a:rPr>
              <a:t>1. A </a:t>
            </a:r>
            <a:r>
              <a:rPr lang="en-GB" sz="1600" b="1" dirty="0">
                <a:solidFill>
                  <a:schemeClr val="accent2"/>
                </a:solidFill>
                <a:effectLst/>
                <a:ea typeface="Times New Roman" panose="02020603050405020304" pitchFamily="18" charset="0"/>
              </a:rPr>
              <a:t>scoping review </a:t>
            </a:r>
            <a:r>
              <a:rPr lang="en-GB" sz="1600" dirty="0">
                <a:effectLst/>
                <a:ea typeface="Times New Roman" panose="02020603050405020304" pitchFamily="18" charset="0"/>
              </a:rPr>
              <a:t>to collect new documents, articles and operating procedures released and published in the last two years about </a:t>
            </a:r>
            <a:r>
              <a:rPr lang="en-GB" sz="1600" b="1" dirty="0">
                <a:solidFill>
                  <a:schemeClr val="accent2"/>
                </a:solidFill>
                <a:effectLst/>
                <a:ea typeface="Times New Roman" panose="02020603050405020304" pitchFamily="18" charset="0"/>
              </a:rPr>
              <a:t>EMTs operations and standards </a:t>
            </a:r>
            <a:r>
              <a:rPr lang="en-GB" sz="1600" dirty="0">
                <a:effectLst/>
                <a:ea typeface="Times New Roman" panose="02020603050405020304" pitchFamily="18" charset="0"/>
              </a:rPr>
              <a:t>(e.g. Blue Book, Red Book, documents regarding the EMC initiative, peer-reviewed articles published in scientific journal). </a:t>
            </a:r>
          </a:p>
          <a:p>
            <a:pPr lvl="1"/>
            <a:r>
              <a:rPr lang="en-GB" sz="1600" dirty="0">
                <a:effectLst/>
                <a:ea typeface="Times New Roman" panose="02020603050405020304" pitchFamily="18" charset="0"/>
              </a:rPr>
              <a:t>2. A Consortium face-to-face meeting to discuss the findings of the scoping review and obtain </a:t>
            </a:r>
            <a:r>
              <a:rPr lang="en-GB" sz="1600" b="1" dirty="0">
                <a:solidFill>
                  <a:schemeClr val="accent2"/>
                </a:solidFill>
                <a:effectLst/>
                <a:ea typeface="Times New Roman" panose="02020603050405020304" pitchFamily="18" charset="0"/>
              </a:rPr>
              <a:t>expert consensus </a:t>
            </a:r>
            <a:r>
              <a:rPr lang="en-GB" sz="1600" dirty="0">
                <a:effectLst/>
                <a:ea typeface="Times New Roman" panose="02020603050405020304" pitchFamily="18" charset="0"/>
              </a:rPr>
              <a:t>regarding the revision to make.</a:t>
            </a:r>
            <a:br>
              <a:rPr lang="en-GB" sz="1600" dirty="0">
                <a:effectLst/>
                <a:ea typeface="Times New Roman" panose="02020603050405020304" pitchFamily="18" charset="0"/>
              </a:rPr>
            </a:br>
            <a:endParaRPr lang="en-GB" sz="1600" dirty="0"/>
          </a:p>
          <a:p>
            <a:r>
              <a:rPr lang="en-US" sz="1600" b="1" dirty="0"/>
              <a:t>Task 2.2: </a:t>
            </a:r>
            <a:r>
              <a:rPr lang="en-GB" sz="1600" b="1" dirty="0">
                <a:effectLst/>
                <a:ea typeface="Times New Roman" panose="02020603050405020304" pitchFamily="18" charset="0"/>
              </a:rPr>
              <a:t>Evaluation and selections of new disaster scenarios (GERTNER)</a:t>
            </a:r>
            <a:br>
              <a:rPr lang="en-GB" sz="1600" b="1" dirty="0">
                <a:effectLst/>
                <a:ea typeface="Times New Roman" panose="02020603050405020304" pitchFamily="18" charset="0"/>
              </a:rPr>
            </a:br>
            <a:r>
              <a:rPr lang="en-GB" sz="1600" b="1" dirty="0">
                <a:effectLst/>
                <a:ea typeface="Times New Roman" panose="02020603050405020304" pitchFamily="18" charset="0"/>
              </a:rPr>
              <a:t>	</a:t>
            </a:r>
            <a:r>
              <a:rPr lang="en-GB" sz="1600" dirty="0">
                <a:effectLst/>
                <a:ea typeface="Times New Roman" panose="02020603050405020304" pitchFamily="18" charset="0"/>
              </a:rPr>
              <a:t>1. </a:t>
            </a:r>
            <a:r>
              <a:rPr lang="en-GB" sz="1600" dirty="0"/>
              <a:t>A </a:t>
            </a:r>
            <a:r>
              <a:rPr lang="en-GB" sz="1600" b="1" dirty="0">
                <a:solidFill>
                  <a:schemeClr val="accent2"/>
                </a:solidFill>
              </a:rPr>
              <a:t>scoping review </a:t>
            </a:r>
            <a:r>
              <a:rPr lang="en-GB" sz="1600" dirty="0"/>
              <a:t>to evaluate the current EU and Neighbourhood countries </a:t>
            </a:r>
            <a:r>
              <a:rPr lang="en-GB" sz="1600" b="1" dirty="0">
                <a:solidFill>
                  <a:schemeClr val="accent2"/>
                </a:solidFill>
              </a:rPr>
              <a:t>disaster risk 	profile</a:t>
            </a:r>
            <a:r>
              <a:rPr lang="en-GB" sz="1600" dirty="0"/>
              <a:t>, understand the current </a:t>
            </a:r>
            <a:r>
              <a:rPr lang="en-GB" sz="1600" b="1" dirty="0">
                <a:solidFill>
                  <a:schemeClr val="accent2"/>
                </a:solidFill>
              </a:rPr>
              <a:t>cross-border threats </a:t>
            </a:r>
            <a:r>
              <a:rPr lang="en-GB" sz="1600" dirty="0"/>
              <a:t>to health and </a:t>
            </a:r>
            <a:r>
              <a:rPr lang="en-GB" sz="1600" b="1" dirty="0">
                <a:solidFill>
                  <a:schemeClr val="accent2"/>
                </a:solidFill>
              </a:rPr>
              <a:t>map</a:t>
            </a:r>
            <a:r>
              <a:rPr lang="en-GB" sz="1600" dirty="0"/>
              <a:t> the Member States 	prone to the same types of disasters based on recent EC and national documents which report 	risk assessment (e.g. 2017 Overview of Risks, national risk assessments submitted to the EC in 	2018/2019). </a:t>
            </a:r>
          </a:p>
          <a:p>
            <a:pPr lvl="1"/>
            <a:r>
              <a:rPr lang="en-GB" sz="1600" dirty="0"/>
              <a:t>2. A Consortium face-to-face meeting to discuss the findings of the scoping review and obtain </a:t>
            </a:r>
            <a:r>
              <a:rPr lang="en-GB" sz="1600" b="1" dirty="0">
                <a:solidFill>
                  <a:schemeClr val="accent2"/>
                </a:solidFill>
              </a:rPr>
              <a:t>expert consensus</a:t>
            </a:r>
            <a:r>
              <a:rPr lang="en-GB" sz="1600" dirty="0"/>
              <a:t> regarding the new disaster scenarios to address.</a:t>
            </a:r>
            <a:endParaRPr lang="en-US" sz="1600" dirty="0"/>
          </a:p>
          <a:p>
            <a:r>
              <a:rPr lang="en-US" sz="2000" dirty="0">
                <a:solidFill>
                  <a:srgbClr val="000000"/>
                </a:solidFill>
              </a:rPr>
              <a:t> </a:t>
            </a:r>
          </a:p>
        </p:txBody>
      </p:sp>
      <p:sp>
        <p:nvSpPr>
          <p:cNvPr id="4" name="Rettangolo 3"/>
          <p:cNvSpPr/>
          <p:nvPr/>
        </p:nvSpPr>
        <p:spPr>
          <a:xfrm>
            <a:off x="391226" y="860178"/>
            <a:ext cx="4398961" cy="461665"/>
          </a:xfrm>
          <a:prstGeom prst="rect">
            <a:avLst/>
          </a:prstGeom>
          <a:ln w="38100">
            <a:noFill/>
          </a:ln>
        </p:spPr>
        <p:txBody>
          <a:bodyPr wrap="none">
            <a:spAutoFit/>
          </a:bodyPr>
          <a:lstStyle/>
          <a:p>
            <a:r>
              <a:rPr lang="en-US" sz="2400" b="1" dirty="0">
                <a:solidFill>
                  <a:srgbClr val="D2232A"/>
                </a:solidFill>
              </a:rPr>
              <a:t>Phase 1: Analysis of the situation</a:t>
            </a:r>
            <a:endParaRPr lang="it-IT" dirty="0">
              <a:solidFill>
                <a:prstClr val="black"/>
              </a:solidFill>
              <a:latin typeface="Calibri"/>
            </a:endParaRPr>
          </a:p>
        </p:txBody>
      </p:sp>
    </p:spTree>
    <p:extLst>
      <p:ext uri="{BB962C8B-B14F-4D97-AF65-F5344CB8AC3E}">
        <p14:creationId xmlns:p14="http://schemas.microsoft.com/office/powerpoint/2010/main" val="335210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60869C6-E36B-4466-90CB-0AD1F7480DA6}"/>
              </a:ext>
            </a:extLst>
          </p:cNvPr>
          <p:cNvSpPr txBox="1"/>
          <p:nvPr/>
        </p:nvSpPr>
        <p:spPr>
          <a:xfrm>
            <a:off x="281352" y="1482556"/>
            <a:ext cx="8531052" cy="2585323"/>
          </a:xfrm>
          <a:prstGeom prst="rect">
            <a:avLst/>
          </a:prstGeom>
          <a:noFill/>
        </p:spPr>
        <p:txBody>
          <a:bodyPr wrap="square">
            <a:spAutoFit/>
          </a:bodyPr>
          <a:lstStyle/>
          <a:p>
            <a:r>
              <a:rPr lang="en-US" b="1" dirty="0"/>
              <a:t>Task 2.3: </a:t>
            </a:r>
            <a:r>
              <a:rPr lang="en-GB" b="1" dirty="0">
                <a:effectLst/>
                <a:ea typeface="Times New Roman" panose="02020603050405020304" pitchFamily="18" charset="0"/>
              </a:rPr>
              <a:t>Development of new exercises (KI)</a:t>
            </a:r>
          </a:p>
          <a:p>
            <a:pPr lvl="1"/>
            <a:br>
              <a:rPr lang="en-GB" b="1" dirty="0">
                <a:effectLst/>
                <a:ea typeface="Times New Roman" panose="02020603050405020304" pitchFamily="18" charset="0"/>
              </a:rPr>
            </a:br>
            <a:r>
              <a:rPr lang="en-GB" dirty="0"/>
              <a:t>The TEAMS training package will be </a:t>
            </a:r>
            <a:r>
              <a:rPr lang="en-GB" b="1" dirty="0">
                <a:solidFill>
                  <a:schemeClr val="accent2"/>
                </a:solidFill>
              </a:rPr>
              <a:t>updated</a:t>
            </a:r>
            <a:r>
              <a:rPr lang="en-GB" dirty="0"/>
              <a:t> and </a:t>
            </a:r>
            <a:r>
              <a:rPr lang="en-GB" b="1" dirty="0">
                <a:solidFill>
                  <a:schemeClr val="accent2"/>
                </a:solidFill>
              </a:rPr>
              <a:t>improved</a:t>
            </a:r>
            <a:r>
              <a:rPr lang="en-GB" dirty="0"/>
              <a:t> according to the </a:t>
            </a:r>
            <a:r>
              <a:rPr lang="en-GB" b="1" dirty="0">
                <a:solidFill>
                  <a:schemeClr val="accent2"/>
                </a:solidFill>
              </a:rPr>
              <a:t>results of the expert consensus</a:t>
            </a:r>
            <a:r>
              <a:rPr lang="en-GB" dirty="0"/>
              <a:t> recommendations. </a:t>
            </a:r>
          </a:p>
          <a:p>
            <a:pPr lvl="1"/>
            <a:endParaRPr lang="en-GB" dirty="0"/>
          </a:p>
          <a:p>
            <a:pPr lvl="1"/>
            <a:r>
              <a:rPr lang="en-GB" dirty="0"/>
              <a:t>New simulation-based exercises will be developed and added to address the disaster scenarios selected by the expert consensus.</a:t>
            </a:r>
          </a:p>
          <a:p>
            <a:pPr lvl="1"/>
            <a:endParaRPr lang="en-GB" dirty="0"/>
          </a:p>
          <a:p>
            <a:pPr lvl="1"/>
            <a:r>
              <a:rPr lang="en-GB" dirty="0"/>
              <a:t>The new exercises will be </a:t>
            </a:r>
            <a:r>
              <a:rPr lang="en-GB" b="1" dirty="0">
                <a:solidFill>
                  <a:schemeClr val="accent2"/>
                </a:solidFill>
              </a:rPr>
              <a:t>uploaded in the online TEAMS platform. </a:t>
            </a:r>
            <a:endParaRPr lang="en-US" b="1" dirty="0">
              <a:solidFill>
                <a:schemeClr val="accent2"/>
              </a:solidFill>
            </a:endParaRPr>
          </a:p>
        </p:txBody>
      </p:sp>
      <p:sp>
        <p:nvSpPr>
          <p:cNvPr id="6" name="Rettangolo 5">
            <a:extLst>
              <a:ext uri="{FF2B5EF4-FFF2-40B4-BE49-F238E27FC236}">
                <a16:creationId xmlns:a16="http://schemas.microsoft.com/office/drawing/2014/main" id="{E8FE39A6-2C5F-44EF-AD54-A1091B7E54EA}"/>
              </a:ext>
            </a:extLst>
          </p:cNvPr>
          <p:cNvSpPr/>
          <p:nvPr/>
        </p:nvSpPr>
        <p:spPr>
          <a:xfrm>
            <a:off x="391226" y="860178"/>
            <a:ext cx="5256888" cy="461665"/>
          </a:xfrm>
          <a:prstGeom prst="rect">
            <a:avLst/>
          </a:prstGeom>
          <a:ln w="38100">
            <a:noFill/>
          </a:ln>
        </p:spPr>
        <p:txBody>
          <a:bodyPr wrap="none">
            <a:spAutoFit/>
          </a:bodyPr>
          <a:lstStyle/>
          <a:p>
            <a:r>
              <a:rPr lang="en-US" sz="2400" b="1" dirty="0">
                <a:solidFill>
                  <a:srgbClr val="D2232A"/>
                </a:solidFill>
              </a:rPr>
              <a:t>Phase 2: Update of the training package</a:t>
            </a:r>
            <a:endParaRPr lang="it-IT" dirty="0">
              <a:solidFill>
                <a:prstClr val="black"/>
              </a:solidFill>
              <a:latin typeface="Calibri"/>
            </a:endParaRPr>
          </a:p>
        </p:txBody>
      </p:sp>
    </p:spTree>
    <p:extLst>
      <p:ext uri="{BB962C8B-B14F-4D97-AF65-F5344CB8AC3E}">
        <p14:creationId xmlns:p14="http://schemas.microsoft.com/office/powerpoint/2010/main" val="1857570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ttangolo 2"/>
          <p:cNvSpPr/>
          <p:nvPr/>
        </p:nvSpPr>
        <p:spPr>
          <a:xfrm>
            <a:off x="391226" y="1424210"/>
            <a:ext cx="8650014" cy="1600438"/>
          </a:xfrm>
          <a:prstGeom prst="rect">
            <a:avLst/>
          </a:prstGeom>
        </p:spPr>
        <p:txBody>
          <a:bodyPr wrap="square">
            <a:spAutoFit/>
          </a:bodyPr>
          <a:lstStyle/>
          <a:p>
            <a:r>
              <a:rPr lang="en-GB" b="1" dirty="0">
                <a:effectLst/>
                <a:latin typeface="+mj-lt"/>
                <a:ea typeface="Times New Roman" panose="02020603050405020304" pitchFamily="18" charset="0"/>
              </a:rPr>
              <a:t>Task 3.1: TEAMS training of trainers (</a:t>
            </a:r>
            <a:r>
              <a:rPr lang="en-GB" b="1" dirty="0">
                <a:latin typeface="+mj-lt"/>
                <a:ea typeface="Times New Roman" panose="02020603050405020304" pitchFamily="18" charset="0"/>
              </a:rPr>
              <a:t>UPO</a:t>
            </a:r>
            <a:r>
              <a:rPr lang="en-GB" b="1" dirty="0">
                <a:effectLst/>
                <a:latin typeface="+mj-lt"/>
                <a:ea typeface="Times New Roman" panose="02020603050405020304" pitchFamily="18" charset="0"/>
              </a:rPr>
              <a:t>)</a:t>
            </a:r>
          </a:p>
          <a:p>
            <a:r>
              <a:rPr lang="en-US" sz="2000" dirty="0">
                <a:solidFill>
                  <a:srgbClr val="000000"/>
                </a:solidFill>
              </a:rPr>
              <a:t> </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p:txBody>
      </p:sp>
      <p:sp>
        <p:nvSpPr>
          <p:cNvPr id="4" name="Rettangolo 3"/>
          <p:cNvSpPr/>
          <p:nvPr/>
        </p:nvSpPr>
        <p:spPr>
          <a:xfrm>
            <a:off x="391226" y="860178"/>
            <a:ext cx="4871975" cy="461665"/>
          </a:xfrm>
          <a:prstGeom prst="rect">
            <a:avLst/>
          </a:prstGeom>
          <a:ln w="38100">
            <a:noFill/>
          </a:ln>
        </p:spPr>
        <p:txBody>
          <a:bodyPr wrap="none">
            <a:spAutoFit/>
          </a:bodyPr>
          <a:lstStyle/>
          <a:p>
            <a:r>
              <a:rPr lang="en-US" sz="2400" b="1" dirty="0">
                <a:solidFill>
                  <a:srgbClr val="D2232A"/>
                </a:solidFill>
              </a:rPr>
              <a:t>Phase 3: Updated training of trainers</a:t>
            </a:r>
            <a:endParaRPr lang="it-IT" dirty="0">
              <a:solidFill>
                <a:prstClr val="black"/>
              </a:solidFill>
              <a:latin typeface="Calibri"/>
            </a:endParaRPr>
          </a:p>
        </p:txBody>
      </p:sp>
      <p:sp>
        <p:nvSpPr>
          <p:cNvPr id="6" name="CasellaDiTesto 5">
            <a:extLst>
              <a:ext uri="{FF2B5EF4-FFF2-40B4-BE49-F238E27FC236}">
                <a16:creationId xmlns:a16="http://schemas.microsoft.com/office/drawing/2014/main" id="{4CDBE86F-77B5-4FD2-8A83-2B910F27709C}"/>
              </a:ext>
            </a:extLst>
          </p:cNvPr>
          <p:cNvSpPr txBox="1"/>
          <p:nvPr/>
        </p:nvSpPr>
        <p:spPr>
          <a:xfrm>
            <a:off x="468036" y="1968340"/>
            <a:ext cx="8434783" cy="2769989"/>
          </a:xfrm>
          <a:prstGeom prst="rect">
            <a:avLst/>
          </a:prstGeom>
          <a:noFill/>
        </p:spPr>
        <p:txBody>
          <a:bodyPr wrap="square">
            <a:spAutoFit/>
          </a:bodyPr>
          <a:lstStyle/>
          <a:p>
            <a:pPr>
              <a:spcBef>
                <a:spcPts val="600"/>
              </a:spcBef>
              <a:spcAft>
                <a:spcPts val="600"/>
              </a:spcAft>
            </a:pPr>
            <a:r>
              <a:rPr lang="en-GB" sz="1800" dirty="0">
                <a:effectLst/>
              </a:rPr>
              <a:t>An </a:t>
            </a:r>
            <a:r>
              <a:rPr lang="en-GB" b="1" dirty="0">
                <a:solidFill>
                  <a:srgbClr val="C00000"/>
                </a:solidFill>
              </a:rPr>
              <a:t>updated version of the Training of Trainers </a:t>
            </a:r>
            <a:r>
              <a:rPr lang="en-GB" sz="1800" dirty="0">
                <a:effectLst/>
              </a:rPr>
              <a:t>will be organised and delivered to train new training managers from IMU, HDIR, INEM and JOHANNITER. </a:t>
            </a:r>
          </a:p>
          <a:p>
            <a:pPr>
              <a:spcBef>
                <a:spcPts val="600"/>
              </a:spcBef>
              <a:spcAft>
                <a:spcPts val="600"/>
              </a:spcAft>
            </a:pPr>
            <a:r>
              <a:rPr lang="en-GB" sz="1800" dirty="0">
                <a:effectLst/>
              </a:rPr>
              <a:t>Guest EMT professionals will be invited from </a:t>
            </a:r>
            <a:r>
              <a:rPr lang="en-GB" sz="1800" b="1" dirty="0">
                <a:solidFill>
                  <a:srgbClr val="C00000"/>
                </a:solidFill>
                <a:effectLst/>
              </a:rPr>
              <a:t>neighbouring countries </a:t>
            </a:r>
            <a:r>
              <a:rPr lang="en-GB" sz="1800" dirty="0">
                <a:effectLst/>
              </a:rPr>
              <a:t>(e.g. Greece, Sweden, Spain and Poland). </a:t>
            </a:r>
          </a:p>
          <a:p>
            <a:pPr>
              <a:spcBef>
                <a:spcPts val="600"/>
              </a:spcBef>
              <a:spcAft>
                <a:spcPts val="600"/>
              </a:spcAft>
            </a:pPr>
            <a:r>
              <a:rPr lang="en-GB" sz="1800" dirty="0">
                <a:effectLst/>
              </a:rPr>
              <a:t>The program will be composed by two complementary learning phases: a distance learning module (2 weeks) and a residential course (2 days). </a:t>
            </a:r>
          </a:p>
          <a:p>
            <a:pPr>
              <a:spcBef>
                <a:spcPts val="600"/>
              </a:spcBef>
              <a:spcAft>
                <a:spcPts val="600"/>
              </a:spcAft>
            </a:pPr>
            <a:r>
              <a:rPr lang="en-GB" sz="1800" dirty="0">
                <a:effectLst/>
              </a:rPr>
              <a:t>New workshops will be added to explain how to organise and deliver the new exercises created. </a:t>
            </a:r>
            <a:endParaRPr lang="it-IT" sz="24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41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ttangolo 2"/>
          <p:cNvSpPr/>
          <p:nvPr/>
        </p:nvSpPr>
        <p:spPr>
          <a:xfrm>
            <a:off x="360421" y="1333775"/>
            <a:ext cx="8650014" cy="1677382"/>
          </a:xfrm>
          <a:prstGeom prst="rect">
            <a:avLst/>
          </a:prstGeom>
        </p:spPr>
        <p:txBody>
          <a:bodyPr wrap="square">
            <a:spAutoFit/>
          </a:bodyPr>
          <a:lstStyle/>
          <a:p>
            <a:pPr>
              <a:spcBef>
                <a:spcPts val="600"/>
              </a:spcBef>
              <a:spcAft>
                <a:spcPts val="600"/>
              </a:spcAft>
            </a:pPr>
            <a:r>
              <a:rPr lang="en-GB" b="1" dirty="0">
                <a:effectLst/>
                <a:latin typeface="+mj-lt"/>
                <a:ea typeface="Times New Roman" panose="02020603050405020304" pitchFamily="18" charset="0"/>
              </a:rPr>
              <a:t>Task 4.1: </a:t>
            </a:r>
            <a:r>
              <a:rPr lang="en-GB" b="1" dirty="0">
                <a:latin typeface="+mj-lt"/>
              </a:rPr>
              <a:t>Mentor the organization of four TEAMS trainings (GERTNER + all beneficiaries)</a:t>
            </a:r>
            <a:endParaRPr lang="it-IT" b="1" dirty="0">
              <a:latin typeface="+mj-lt"/>
            </a:endParaRPr>
          </a:p>
          <a:p>
            <a:r>
              <a:rPr lang="en-US" sz="2000" dirty="0">
                <a:solidFill>
                  <a:srgbClr val="000000"/>
                </a:solidFill>
              </a:rPr>
              <a:t> </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p:txBody>
      </p:sp>
      <p:sp>
        <p:nvSpPr>
          <p:cNvPr id="4" name="Rettangolo 3"/>
          <p:cNvSpPr/>
          <p:nvPr/>
        </p:nvSpPr>
        <p:spPr>
          <a:xfrm>
            <a:off x="391226" y="860178"/>
            <a:ext cx="4871975" cy="461665"/>
          </a:xfrm>
          <a:prstGeom prst="rect">
            <a:avLst/>
          </a:prstGeom>
          <a:ln w="38100">
            <a:noFill/>
          </a:ln>
        </p:spPr>
        <p:txBody>
          <a:bodyPr wrap="none">
            <a:spAutoFit/>
          </a:bodyPr>
          <a:lstStyle/>
          <a:p>
            <a:r>
              <a:rPr lang="en-US" sz="2400" b="1" dirty="0">
                <a:solidFill>
                  <a:srgbClr val="D2232A"/>
                </a:solidFill>
              </a:rPr>
              <a:t>Phase 4: Updated training of trainers</a:t>
            </a:r>
            <a:endParaRPr lang="it-IT" dirty="0">
              <a:solidFill>
                <a:prstClr val="black"/>
              </a:solidFill>
              <a:latin typeface="Calibri"/>
            </a:endParaRPr>
          </a:p>
        </p:txBody>
      </p:sp>
      <p:sp>
        <p:nvSpPr>
          <p:cNvPr id="6" name="CasellaDiTesto 5">
            <a:extLst>
              <a:ext uri="{FF2B5EF4-FFF2-40B4-BE49-F238E27FC236}">
                <a16:creationId xmlns:a16="http://schemas.microsoft.com/office/drawing/2014/main" id="{4CDBE86F-77B5-4FD2-8A83-2B910F27709C}"/>
              </a:ext>
            </a:extLst>
          </p:cNvPr>
          <p:cNvSpPr txBox="1"/>
          <p:nvPr/>
        </p:nvSpPr>
        <p:spPr>
          <a:xfrm>
            <a:off x="348796" y="1687718"/>
            <a:ext cx="8434783" cy="1477328"/>
          </a:xfrm>
          <a:prstGeom prst="rect">
            <a:avLst/>
          </a:prstGeom>
          <a:noFill/>
        </p:spPr>
        <p:txBody>
          <a:bodyPr wrap="square">
            <a:spAutoFit/>
          </a:bodyPr>
          <a:lstStyle/>
          <a:p>
            <a:pPr>
              <a:spcBef>
                <a:spcPts val="600"/>
              </a:spcBef>
              <a:spcAft>
                <a:spcPts val="600"/>
              </a:spcAft>
            </a:pPr>
            <a:r>
              <a:rPr lang="en-GB" sz="1600" dirty="0">
                <a:effectLst/>
                <a:latin typeface="+mj-lt"/>
                <a:ea typeface="Times New Roman" panose="02020603050405020304" pitchFamily="18" charset="0"/>
              </a:rPr>
              <a:t>The new training managers from IMU, HDIR, INEM and JOHANNITER and the guest EMT professionals from neighbouring countries trained during the </a:t>
            </a:r>
            <a:r>
              <a:rPr lang="en-GB" sz="1600" dirty="0" err="1">
                <a:effectLst/>
                <a:latin typeface="+mj-lt"/>
                <a:ea typeface="Times New Roman" panose="02020603050405020304" pitchFamily="18" charset="0"/>
              </a:rPr>
              <a:t>ToT</a:t>
            </a:r>
            <a:r>
              <a:rPr lang="en-GB" sz="1600" dirty="0">
                <a:effectLst/>
                <a:latin typeface="+mj-lt"/>
                <a:ea typeface="Times New Roman" panose="02020603050405020304" pitchFamily="18" charset="0"/>
              </a:rPr>
              <a:t> in Italy, will be in charge to organize, manage and deliver the four trainings for their own EMT organization, </a:t>
            </a:r>
            <a:r>
              <a:rPr lang="en-GB" sz="1600" b="1" dirty="0">
                <a:solidFill>
                  <a:srgbClr val="C00000"/>
                </a:solidFill>
                <a:effectLst/>
                <a:latin typeface="+mj-lt"/>
                <a:ea typeface="Times New Roman" panose="02020603050405020304" pitchFamily="18" charset="0"/>
              </a:rPr>
              <a:t>supported and mentored </a:t>
            </a:r>
            <a:r>
              <a:rPr lang="en-GB" sz="1600" dirty="0">
                <a:effectLst/>
                <a:latin typeface="+mj-lt"/>
                <a:ea typeface="Times New Roman" panose="02020603050405020304" pitchFamily="18" charset="0"/>
              </a:rPr>
              <a:t>by GERTNER and the whole project consortium</a:t>
            </a:r>
          </a:p>
          <a:p>
            <a:pPr>
              <a:spcBef>
                <a:spcPts val="600"/>
              </a:spcBef>
              <a:spcAft>
                <a:spcPts val="600"/>
              </a:spcAft>
            </a:pPr>
            <a:endParaRPr lang="it-IT" sz="1600" b="1" dirty="0">
              <a:latin typeface="+mj-lt"/>
            </a:endParaRPr>
          </a:p>
        </p:txBody>
      </p:sp>
      <p:sp>
        <p:nvSpPr>
          <p:cNvPr id="5" name="Rettangolo 4">
            <a:extLst>
              <a:ext uri="{FF2B5EF4-FFF2-40B4-BE49-F238E27FC236}">
                <a16:creationId xmlns:a16="http://schemas.microsoft.com/office/drawing/2014/main" id="{5DCD562D-C975-47C5-BD0A-514B6548A68C}"/>
              </a:ext>
            </a:extLst>
          </p:cNvPr>
          <p:cNvSpPr/>
          <p:nvPr/>
        </p:nvSpPr>
        <p:spPr>
          <a:xfrm>
            <a:off x="360421" y="2993424"/>
            <a:ext cx="8650014" cy="2139047"/>
          </a:xfrm>
          <a:prstGeom prst="rect">
            <a:avLst/>
          </a:prstGeom>
        </p:spPr>
        <p:txBody>
          <a:bodyPr wrap="square">
            <a:spAutoFit/>
          </a:bodyPr>
          <a:lstStyle/>
          <a:p>
            <a:pPr>
              <a:spcBef>
                <a:spcPts val="600"/>
              </a:spcBef>
              <a:spcAft>
                <a:spcPts val="600"/>
              </a:spcAft>
            </a:pPr>
            <a:r>
              <a:rPr lang="en-GB" b="1" dirty="0">
                <a:effectLst/>
                <a:latin typeface="+mj-lt"/>
                <a:ea typeface="Times New Roman" panose="02020603050405020304" pitchFamily="18" charset="0"/>
              </a:rPr>
              <a:t>Task 4.2: </a:t>
            </a:r>
            <a:r>
              <a:rPr lang="en-GB" b="1" dirty="0">
                <a:latin typeface="+mj-lt"/>
              </a:rPr>
              <a:t>Evaluation of the four trainings (GERTNER)</a:t>
            </a:r>
            <a:endParaRPr lang="it-IT" b="1" dirty="0">
              <a:latin typeface="+mj-lt"/>
            </a:endParaRPr>
          </a:p>
          <a:p>
            <a:r>
              <a:rPr lang="en-GB" sz="1600" dirty="0">
                <a:latin typeface="+mj-lt"/>
              </a:rPr>
              <a:t>The </a:t>
            </a:r>
            <a:r>
              <a:rPr lang="en-GB" sz="1600" b="1" dirty="0">
                <a:solidFill>
                  <a:srgbClr val="C00000"/>
                </a:solidFill>
                <a:latin typeface="+mj-lt"/>
              </a:rPr>
              <a:t>assessment tools </a:t>
            </a:r>
            <a:r>
              <a:rPr lang="en-GB" sz="1600" dirty="0">
                <a:latin typeface="+mj-lt"/>
              </a:rPr>
              <a:t>developed during TEAMS 1.0 and 2.0 will be used to assess the TEAMS trainings. The interpretation of the evaluation results will be laid down in an evaluation report of the four trainings delivered.</a:t>
            </a:r>
            <a:endParaRPr lang="en-US" sz="1600" dirty="0">
              <a:latin typeface="+mj-lt"/>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p:txBody>
      </p:sp>
    </p:spTree>
    <p:extLst>
      <p:ext uri="{BB962C8B-B14F-4D97-AF65-F5344CB8AC3E}">
        <p14:creationId xmlns:p14="http://schemas.microsoft.com/office/powerpoint/2010/main" val="323587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ttangolo 2"/>
          <p:cNvSpPr/>
          <p:nvPr/>
        </p:nvSpPr>
        <p:spPr>
          <a:xfrm>
            <a:off x="360421" y="1333775"/>
            <a:ext cx="8650014" cy="1677382"/>
          </a:xfrm>
          <a:prstGeom prst="rect">
            <a:avLst/>
          </a:prstGeom>
        </p:spPr>
        <p:txBody>
          <a:bodyPr wrap="square">
            <a:spAutoFit/>
          </a:bodyPr>
          <a:lstStyle/>
          <a:p>
            <a:pPr>
              <a:spcBef>
                <a:spcPts val="600"/>
              </a:spcBef>
              <a:spcAft>
                <a:spcPts val="600"/>
              </a:spcAft>
            </a:pPr>
            <a:r>
              <a:rPr lang="it-IT" b="1" dirty="0">
                <a:effectLst/>
                <a:latin typeface="+mj-lt"/>
                <a:ea typeface="Times New Roman" panose="02020603050405020304" pitchFamily="18" charset="0"/>
              </a:rPr>
              <a:t>Project </a:t>
            </a:r>
            <a:r>
              <a:rPr lang="it-IT" b="1" dirty="0" err="1">
                <a:effectLst/>
                <a:latin typeface="+mj-lt"/>
                <a:ea typeface="Times New Roman" panose="02020603050405020304" pitchFamily="18" charset="0"/>
              </a:rPr>
              <a:t>Coordination</a:t>
            </a:r>
            <a:r>
              <a:rPr lang="it-IT" b="1" dirty="0">
                <a:effectLst/>
                <a:latin typeface="+mj-lt"/>
                <a:ea typeface="Times New Roman" panose="02020603050405020304" pitchFamily="18" charset="0"/>
              </a:rPr>
              <a:t> (UPO)</a:t>
            </a:r>
            <a:endParaRPr lang="it-IT" b="1" dirty="0">
              <a:latin typeface="+mj-lt"/>
            </a:endParaRPr>
          </a:p>
          <a:p>
            <a:r>
              <a:rPr lang="en-US" sz="2000" dirty="0">
                <a:solidFill>
                  <a:srgbClr val="000000"/>
                </a:solidFill>
              </a:rPr>
              <a:t> </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p:txBody>
      </p:sp>
      <p:sp>
        <p:nvSpPr>
          <p:cNvPr id="4" name="Rettangolo 3"/>
          <p:cNvSpPr/>
          <p:nvPr/>
        </p:nvSpPr>
        <p:spPr>
          <a:xfrm>
            <a:off x="391226" y="860178"/>
            <a:ext cx="7506286" cy="461665"/>
          </a:xfrm>
          <a:prstGeom prst="rect">
            <a:avLst/>
          </a:prstGeom>
          <a:ln w="38100">
            <a:noFill/>
          </a:ln>
        </p:spPr>
        <p:txBody>
          <a:bodyPr wrap="none">
            <a:spAutoFit/>
          </a:bodyPr>
          <a:lstStyle/>
          <a:p>
            <a:r>
              <a:rPr lang="en-US" sz="2400" b="1" dirty="0">
                <a:solidFill>
                  <a:srgbClr val="D2232A"/>
                </a:solidFill>
              </a:rPr>
              <a:t>Transversal tasks: project coordination and dissemination</a:t>
            </a:r>
            <a:endParaRPr lang="it-IT" dirty="0">
              <a:solidFill>
                <a:prstClr val="black"/>
              </a:solidFill>
              <a:latin typeface="Calibri"/>
            </a:endParaRPr>
          </a:p>
        </p:txBody>
      </p:sp>
      <p:sp>
        <p:nvSpPr>
          <p:cNvPr id="6" name="CasellaDiTesto 5">
            <a:extLst>
              <a:ext uri="{FF2B5EF4-FFF2-40B4-BE49-F238E27FC236}">
                <a16:creationId xmlns:a16="http://schemas.microsoft.com/office/drawing/2014/main" id="{4CDBE86F-77B5-4FD2-8A83-2B910F27709C}"/>
              </a:ext>
            </a:extLst>
          </p:cNvPr>
          <p:cNvSpPr txBox="1"/>
          <p:nvPr/>
        </p:nvSpPr>
        <p:spPr>
          <a:xfrm>
            <a:off x="391226" y="1781866"/>
            <a:ext cx="8434783" cy="2693045"/>
          </a:xfrm>
          <a:prstGeom prst="rect">
            <a:avLst/>
          </a:prstGeom>
          <a:noFill/>
        </p:spPr>
        <p:txBody>
          <a:bodyPr wrap="square">
            <a:spAutoFit/>
          </a:bodyPr>
          <a:lstStyle/>
          <a:p>
            <a:pPr>
              <a:spcAft>
                <a:spcPts val="1000"/>
              </a:spcAft>
            </a:pPr>
            <a:r>
              <a:rPr lang="en-GB" sz="1800" dirty="0">
                <a:effectLst/>
                <a:latin typeface="+mj-lt"/>
                <a:ea typeface="Times New Roman" panose="02020603050405020304" pitchFamily="18" charset="0"/>
                <a:cs typeface="Arial" panose="020B0604020202020204" pitchFamily="34" charset="0"/>
              </a:rPr>
              <a:t>UPO, through its Research </a:t>
            </a:r>
            <a:r>
              <a:rPr lang="en-GB" sz="1800" dirty="0" err="1">
                <a:effectLst/>
                <a:latin typeface="+mj-lt"/>
                <a:ea typeface="Times New Roman" panose="02020603050405020304" pitchFamily="18" charset="0"/>
                <a:cs typeface="Arial" panose="020B0604020202020204" pitchFamily="34" charset="0"/>
              </a:rPr>
              <a:t>Center</a:t>
            </a:r>
            <a:r>
              <a:rPr lang="en-GB" sz="1800" dirty="0">
                <a:effectLst/>
                <a:latin typeface="+mj-lt"/>
                <a:ea typeface="Times New Roman" panose="02020603050405020304" pitchFamily="18" charset="0"/>
                <a:cs typeface="Arial" panose="020B0604020202020204" pitchFamily="34" charset="0"/>
              </a:rPr>
              <a:t> in Disaster Medicine (CRIMEDIM) will coordinate all activities of the projects. This activity includes:</a:t>
            </a:r>
            <a:endParaRPr lang="it-IT" sz="1800" dirty="0">
              <a:effectLst/>
              <a:latin typeface="+mj-lt"/>
              <a:ea typeface="Times New Roman" panose="020206030504050203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GB" sz="1800" dirty="0">
                <a:effectLst/>
                <a:latin typeface="+mj-lt"/>
                <a:ea typeface="Times New Roman" panose="02020603050405020304" pitchFamily="18" charset="0"/>
                <a:cs typeface="Arial" panose="020B0604020202020204" pitchFamily="34" charset="0"/>
              </a:rPr>
              <a:t>The overall coordination of the project, ensuring that the project stays focused and that there is a good cooperation and coordination between all Work Packages and Activities</a:t>
            </a:r>
          </a:p>
          <a:p>
            <a:pPr marL="342900" indent="-342900">
              <a:spcAft>
                <a:spcPts val="1000"/>
              </a:spcAft>
              <a:buFont typeface="Arial" panose="020B0604020202020204" pitchFamily="34" charset="0"/>
              <a:buChar char="-"/>
            </a:pPr>
            <a:r>
              <a:rPr lang="en-GB" dirty="0">
                <a:latin typeface="+mj-lt"/>
                <a:cs typeface="Arial" panose="020B0604020202020204" pitchFamily="34" charset="0"/>
              </a:rPr>
              <a:t>Administration and control of the project, including risk management and problem handling, financial administration and control</a:t>
            </a:r>
          </a:p>
          <a:p>
            <a:pPr marL="342900" indent="-342900">
              <a:spcAft>
                <a:spcPts val="1000"/>
              </a:spcAft>
              <a:buFont typeface="Arial" panose="020B0604020202020204" pitchFamily="34" charset="0"/>
              <a:buChar char="-"/>
            </a:pPr>
            <a:r>
              <a:rPr lang="en-GB" sz="1800" dirty="0">
                <a:effectLst/>
                <a:latin typeface="+mj-lt"/>
                <a:ea typeface="Times New Roman" panose="02020603050405020304" pitchFamily="18" charset="0"/>
                <a:cs typeface="Arial" panose="020B0604020202020204" pitchFamily="34" charset="0"/>
              </a:rPr>
              <a:t>Organisation of consortium meetings </a:t>
            </a:r>
            <a:r>
              <a:rPr lang="en-GB" dirty="0">
                <a:latin typeface="+mj-lt"/>
                <a:cs typeface="Arial" panose="020B0604020202020204" pitchFamily="34" charset="0"/>
              </a:rPr>
              <a:t>(months 12, months 18 and month 24)</a:t>
            </a:r>
          </a:p>
        </p:txBody>
      </p:sp>
    </p:spTree>
    <p:extLst>
      <p:ext uri="{BB962C8B-B14F-4D97-AF65-F5344CB8AC3E}">
        <p14:creationId xmlns:p14="http://schemas.microsoft.com/office/powerpoint/2010/main" val="1447725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ttangolo 2"/>
          <p:cNvSpPr/>
          <p:nvPr/>
        </p:nvSpPr>
        <p:spPr>
          <a:xfrm>
            <a:off x="360421" y="1333775"/>
            <a:ext cx="8650014" cy="1677382"/>
          </a:xfrm>
          <a:prstGeom prst="rect">
            <a:avLst/>
          </a:prstGeom>
        </p:spPr>
        <p:txBody>
          <a:bodyPr wrap="square">
            <a:spAutoFit/>
          </a:bodyPr>
          <a:lstStyle/>
          <a:p>
            <a:pPr>
              <a:spcBef>
                <a:spcPts val="600"/>
              </a:spcBef>
              <a:spcAft>
                <a:spcPts val="600"/>
              </a:spcAft>
            </a:pPr>
            <a:r>
              <a:rPr lang="it-IT" b="1" dirty="0" err="1">
                <a:effectLst/>
                <a:latin typeface="+mj-lt"/>
                <a:ea typeface="Times New Roman" panose="02020603050405020304" pitchFamily="18" charset="0"/>
              </a:rPr>
              <a:t>Dissemination</a:t>
            </a:r>
            <a:r>
              <a:rPr lang="it-IT" b="1" dirty="0">
                <a:effectLst/>
                <a:latin typeface="+mj-lt"/>
                <a:ea typeface="Times New Roman" panose="02020603050405020304" pitchFamily="18" charset="0"/>
              </a:rPr>
              <a:t> and </a:t>
            </a:r>
            <a:r>
              <a:rPr lang="it-IT" b="1" dirty="0" err="1">
                <a:effectLst/>
                <a:latin typeface="+mj-lt"/>
                <a:ea typeface="Times New Roman" panose="02020603050405020304" pitchFamily="18" charset="0"/>
              </a:rPr>
              <a:t>communication</a:t>
            </a:r>
            <a:r>
              <a:rPr lang="it-IT" b="1" dirty="0">
                <a:effectLst/>
                <a:latin typeface="+mj-lt"/>
                <a:ea typeface="Times New Roman" panose="02020603050405020304" pitchFamily="18" charset="0"/>
              </a:rPr>
              <a:t> (</a:t>
            </a:r>
            <a:r>
              <a:rPr lang="it-IT" b="1" dirty="0" err="1">
                <a:effectLst/>
                <a:latin typeface="+mj-lt"/>
                <a:ea typeface="Times New Roman" panose="02020603050405020304" pitchFamily="18" charset="0"/>
              </a:rPr>
              <a:t>Novareckon</a:t>
            </a:r>
            <a:r>
              <a:rPr lang="it-IT" b="1" dirty="0">
                <a:effectLst/>
                <a:latin typeface="+mj-lt"/>
                <a:ea typeface="Times New Roman" panose="02020603050405020304" pitchFamily="18" charset="0"/>
              </a:rPr>
              <a:t>)</a:t>
            </a:r>
            <a:endParaRPr lang="it-IT" b="1" dirty="0">
              <a:latin typeface="+mj-lt"/>
            </a:endParaRPr>
          </a:p>
          <a:p>
            <a:r>
              <a:rPr lang="en-US" sz="2000" dirty="0">
                <a:solidFill>
                  <a:srgbClr val="000000"/>
                </a:solidFill>
              </a:rPr>
              <a:t> </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p:txBody>
      </p:sp>
      <p:sp>
        <p:nvSpPr>
          <p:cNvPr id="4" name="Rettangolo 3"/>
          <p:cNvSpPr/>
          <p:nvPr/>
        </p:nvSpPr>
        <p:spPr>
          <a:xfrm>
            <a:off x="391226" y="860178"/>
            <a:ext cx="7506286" cy="461665"/>
          </a:xfrm>
          <a:prstGeom prst="rect">
            <a:avLst/>
          </a:prstGeom>
          <a:ln w="38100">
            <a:noFill/>
          </a:ln>
        </p:spPr>
        <p:txBody>
          <a:bodyPr wrap="none">
            <a:spAutoFit/>
          </a:bodyPr>
          <a:lstStyle/>
          <a:p>
            <a:r>
              <a:rPr lang="en-US" sz="2400" b="1" dirty="0">
                <a:solidFill>
                  <a:srgbClr val="D2232A"/>
                </a:solidFill>
              </a:rPr>
              <a:t>Transversal tasks: project coordination and dissemination</a:t>
            </a:r>
            <a:endParaRPr lang="it-IT" dirty="0">
              <a:solidFill>
                <a:prstClr val="black"/>
              </a:solidFill>
              <a:latin typeface="Calibri"/>
            </a:endParaRPr>
          </a:p>
        </p:txBody>
      </p:sp>
      <p:sp>
        <p:nvSpPr>
          <p:cNvPr id="6" name="CasellaDiTesto 5">
            <a:extLst>
              <a:ext uri="{FF2B5EF4-FFF2-40B4-BE49-F238E27FC236}">
                <a16:creationId xmlns:a16="http://schemas.microsoft.com/office/drawing/2014/main" id="{4CDBE86F-77B5-4FD2-8A83-2B910F27709C}"/>
              </a:ext>
            </a:extLst>
          </p:cNvPr>
          <p:cNvSpPr txBox="1"/>
          <p:nvPr/>
        </p:nvSpPr>
        <p:spPr>
          <a:xfrm>
            <a:off x="391226" y="1781866"/>
            <a:ext cx="8434783" cy="3354765"/>
          </a:xfrm>
          <a:prstGeom prst="rect">
            <a:avLst/>
          </a:prstGeom>
          <a:noFill/>
        </p:spPr>
        <p:txBody>
          <a:bodyPr wrap="square">
            <a:spAutoFit/>
          </a:bodyPr>
          <a:lstStyle/>
          <a:p>
            <a:pPr>
              <a:spcBef>
                <a:spcPts val="600"/>
              </a:spcBef>
              <a:spcAft>
                <a:spcPts val="600"/>
              </a:spcAft>
            </a:pPr>
            <a:r>
              <a:rPr lang="en-GB" sz="1800" dirty="0" err="1">
                <a:effectLst/>
                <a:latin typeface="+mj-lt"/>
                <a:ea typeface="Times New Roman" panose="02020603050405020304" pitchFamily="18" charset="0"/>
                <a:cs typeface="Arial" panose="020B0604020202020204" pitchFamily="34" charset="0"/>
              </a:rPr>
              <a:t>Novareckon</a:t>
            </a:r>
            <a:r>
              <a:rPr lang="en-GB" sz="1800" dirty="0">
                <a:effectLst/>
                <a:latin typeface="+mj-lt"/>
                <a:ea typeface="Times New Roman" panose="02020603050405020304" pitchFamily="18" charset="0"/>
                <a:cs typeface="Arial" panose="020B0604020202020204" pitchFamily="34" charset="0"/>
              </a:rPr>
              <a:t> will be responsible of disseminating the project approach and results over a wide audience, using three main channels: </a:t>
            </a:r>
          </a:p>
          <a:p>
            <a:pPr marL="285750" indent="-285750">
              <a:spcBef>
                <a:spcPts val="600"/>
              </a:spcBef>
              <a:spcAft>
                <a:spcPts val="600"/>
              </a:spcAft>
              <a:buFontTx/>
              <a:buChar char="-"/>
            </a:pPr>
            <a:r>
              <a:rPr lang="en-GB" sz="1800" b="1" dirty="0">
                <a:solidFill>
                  <a:srgbClr val="C00000"/>
                </a:solidFill>
                <a:effectLst/>
                <a:latin typeface="+mj-lt"/>
                <a:ea typeface="Times New Roman" panose="02020603050405020304" pitchFamily="18" charset="0"/>
                <a:cs typeface="Arial" panose="020B0604020202020204" pitchFamily="34" charset="0"/>
              </a:rPr>
              <a:t>offline communication: </a:t>
            </a:r>
            <a:r>
              <a:rPr lang="en-GB" sz="1800" dirty="0">
                <a:effectLst/>
                <a:latin typeface="+mj-lt"/>
                <a:ea typeface="Times New Roman" panose="02020603050405020304" pitchFamily="18" charset="0"/>
                <a:cs typeface="Arial" panose="020B0604020202020204" pitchFamily="34" charset="0"/>
              </a:rPr>
              <a:t>project </a:t>
            </a:r>
            <a:r>
              <a:rPr lang="en-GB" sz="1800" dirty="0" err="1">
                <a:effectLst/>
                <a:latin typeface="+mj-lt"/>
                <a:ea typeface="Times New Roman" panose="02020603050405020304" pitchFamily="18" charset="0"/>
                <a:cs typeface="Arial" panose="020B0604020202020204" pitchFamily="34" charset="0"/>
              </a:rPr>
              <a:t>flyiers</a:t>
            </a:r>
            <a:r>
              <a:rPr lang="en-GB" sz="1800" dirty="0">
                <a:effectLst/>
                <a:latin typeface="+mj-lt"/>
                <a:ea typeface="Times New Roman" panose="02020603050405020304" pitchFamily="18" charset="0"/>
                <a:cs typeface="Arial" panose="020B0604020202020204" pitchFamily="34" charset="0"/>
              </a:rPr>
              <a:t>, publication of articles, participation to events),</a:t>
            </a:r>
          </a:p>
          <a:p>
            <a:pPr marL="285750" indent="-285750">
              <a:spcBef>
                <a:spcPts val="600"/>
              </a:spcBef>
              <a:spcAft>
                <a:spcPts val="600"/>
              </a:spcAft>
              <a:buFontTx/>
              <a:buChar char="-"/>
            </a:pPr>
            <a:r>
              <a:rPr lang="en-GB" sz="1800" b="1" dirty="0">
                <a:solidFill>
                  <a:srgbClr val="C00000"/>
                </a:solidFill>
                <a:effectLst/>
                <a:latin typeface="+mj-lt"/>
                <a:ea typeface="Times New Roman" panose="02020603050405020304" pitchFamily="18" charset="0"/>
                <a:cs typeface="Arial" panose="020B0604020202020204" pitchFamily="34" charset="0"/>
              </a:rPr>
              <a:t>online communication</a:t>
            </a:r>
            <a:r>
              <a:rPr lang="en-GB" b="1" dirty="0">
                <a:solidFill>
                  <a:srgbClr val="C00000"/>
                </a:solidFill>
                <a:latin typeface="+mj-lt"/>
                <a:ea typeface="Times New Roman" panose="02020603050405020304" pitchFamily="18" charset="0"/>
                <a:cs typeface="Arial" panose="020B0604020202020204" pitchFamily="34" charset="0"/>
              </a:rPr>
              <a:t>: </a:t>
            </a:r>
            <a:r>
              <a:rPr lang="en-GB" sz="1800" dirty="0">
                <a:effectLst/>
                <a:latin typeface="+mj-lt"/>
                <a:ea typeface="Times New Roman" panose="02020603050405020304" pitchFamily="18" charset="0"/>
                <a:cs typeface="Arial" panose="020B0604020202020204" pitchFamily="34" charset="0"/>
              </a:rPr>
              <a:t>a TEAMS 3.0 </a:t>
            </a:r>
            <a:r>
              <a:rPr lang="en-GB" sz="1800" dirty="0" err="1">
                <a:effectLst/>
                <a:latin typeface="+mj-lt"/>
                <a:ea typeface="Times New Roman" panose="02020603050405020304" pitchFamily="18" charset="0"/>
                <a:cs typeface="Arial" panose="020B0604020202020204" pitchFamily="34" charset="0"/>
              </a:rPr>
              <a:t>pae</a:t>
            </a:r>
            <a:r>
              <a:rPr lang="en-GB" sz="1800" dirty="0">
                <a:effectLst/>
                <a:latin typeface="+mj-lt"/>
                <a:ea typeface="Times New Roman" panose="02020603050405020304" pitchFamily="18" charset="0"/>
                <a:cs typeface="Arial" panose="020B0604020202020204" pitchFamily="34" charset="0"/>
              </a:rPr>
              <a:t> on the website, </a:t>
            </a:r>
            <a:r>
              <a:rPr lang="en-GB" dirty="0">
                <a:latin typeface="+mj-lt"/>
                <a:ea typeface="Times New Roman" panose="02020603050405020304" pitchFamily="18" charset="0"/>
                <a:cs typeface="Arial" panose="020B0604020202020204" pitchFamily="34" charset="0"/>
              </a:rPr>
              <a:t>newsletters) </a:t>
            </a:r>
            <a:r>
              <a:rPr lang="en-GB" sz="1800" dirty="0">
                <a:effectLst/>
                <a:latin typeface="+mj-lt"/>
                <a:ea typeface="Times New Roman" panose="02020603050405020304" pitchFamily="18" charset="0"/>
                <a:cs typeface="Arial" panose="020B0604020202020204" pitchFamily="34" charset="0"/>
              </a:rPr>
              <a:t>and </a:t>
            </a:r>
          </a:p>
          <a:p>
            <a:pPr marL="285750" indent="-285750">
              <a:spcBef>
                <a:spcPts val="600"/>
              </a:spcBef>
              <a:spcAft>
                <a:spcPts val="600"/>
              </a:spcAft>
              <a:buFontTx/>
              <a:buChar char="-"/>
            </a:pPr>
            <a:r>
              <a:rPr lang="en-GB" sz="1800" b="1" dirty="0">
                <a:solidFill>
                  <a:srgbClr val="C00000"/>
                </a:solidFill>
                <a:effectLst/>
                <a:latin typeface="+mj-lt"/>
                <a:ea typeface="Times New Roman" panose="02020603050405020304" pitchFamily="18" charset="0"/>
                <a:cs typeface="Arial" panose="020B0604020202020204" pitchFamily="34" charset="0"/>
              </a:rPr>
              <a:t>project events: </a:t>
            </a:r>
            <a:r>
              <a:rPr lang="en-GB" dirty="0">
                <a:latin typeface="+mj-lt"/>
                <a:cs typeface="Arial" panose="020B0604020202020204" pitchFamily="34" charset="0"/>
              </a:rPr>
              <a:t>a final conference will be held in Brussels at the end of the project to present the project activities and key results to a wide audience). </a:t>
            </a:r>
          </a:p>
          <a:p>
            <a:pPr>
              <a:spcBef>
                <a:spcPts val="600"/>
              </a:spcBef>
              <a:spcAft>
                <a:spcPts val="600"/>
              </a:spcAft>
            </a:pPr>
            <a:endParaRPr lang="en-GB" dirty="0">
              <a:latin typeface="+mj-lt"/>
              <a:ea typeface="Times New Roman" panose="02020603050405020304" pitchFamily="18" charset="0"/>
              <a:cs typeface="Arial" panose="020B0604020202020204" pitchFamily="34" charset="0"/>
            </a:endParaRPr>
          </a:p>
          <a:p>
            <a:pPr>
              <a:spcBef>
                <a:spcPts val="600"/>
              </a:spcBef>
              <a:spcAft>
                <a:spcPts val="600"/>
              </a:spcAft>
            </a:pPr>
            <a:endParaRPr lang="it-IT" sz="18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14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443051" y="1003233"/>
            <a:ext cx="4604386" cy="39703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22222"/>
                </a:solidFill>
                <a:effectLst/>
                <a:uLnTx/>
                <a:uFillTx/>
                <a:latin typeface="Calibri" panose="020F0502020204030204" pitchFamily="34" charset="0"/>
                <a:ea typeface="Cambria" panose="02040503050406030204" pitchFamily="18" charset="0"/>
                <a:cs typeface="Times New Roman" panose="02020603050405020304" pitchFamily="18" charset="0"/>
              </a:rPr>
              <a:t>Concerns regarding the standard of medical care provided in disasters and the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Cambria" panose="02040503050406030204" pitchFamily="18" charset="0"/>
                <a:cs typeface="Times New Roman" panose="02020603050405020304" pitchFamily="18" charset="0"/>
              </a:rPr>
              <a:t>lack of preparedness </a:t>
            </a:r>
            <a:r>
              <a:rPr kumimoji="0" lang="en-GB" sz="1800" b="0" i="0" u="none" strike="noStrike" kern="0" cap="none" spc="0" normalizeH="0" baseline="0" noProof="0" dirty="0">
                <a:ln>
                  <a:noFill/>
                </a:ln>
                <a:solidFill>
                  <a:srgbClr val="222222"/>
                </a:solidFill>
                <a:effectLst/>
                <a:uLnTx/>
                <a:uFillTx/>
                <a:latin typeface="Calibri" panose="020F0502020204030204" pitchFamily="34" charset="0"/>
                <a:ea typeface="Cambria" panose="02040503050406030204" pitchFamily="18" charset="0"/>
                <a:cs typeface="Times New Roman" panose="02020603050405020304" pitchFamily="18" charset="0"/>
              </a:rPr>
              <a:t>of </a:t>
            </a:r>
            <a:r>
              <a:rPr lang="en-GB" b="1" kern="0" dirty="0">
                <a:solidFill>
                  <a:srgbClr val="C00000"/>
                </a:solidFill>
                <a:latin typeface="Calibri" panose="020F0502020204030204" pitchFamily="34" charset="0"/>
                <a:ea typeface="Cambria" panose="02040503050406030204" pitchFamily="18" charset="0"/>
                <a:cs typeface="Times New Roman" panose="02020603050405020304" pitchFamily="18" charset="0"/>
              </a:rPr>
              <a:t>health workers</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Cambria" panose="02040503050406030204" pitchFamily="18" charset="0"/>
                <a:cs typeface="Times New Roman" panose="02020603050405020304" pitchFamily="18" charset="0"/>
              </a:rPr>
              <a:t> </a:t>
            </a:r>
            <a:r>
              <a:rPr kumimoji="0" lang="en-GB" sz="1800" b="0" i="0" u="none" strike="noStrike" kern="0" cap="none" spc="0" normalizeH="0" baseline="0" noProof="0" dirty="0">
                <a:ln>
                  <a:noFill/>
                </a:ln>
                <a:solidFill>
                  <a:srgbClr val="222222"/>
                </a:solidFill>
                <a:effectLst/>
                <a:uLnTx/>
                <a:uFillTx/>
                <a:latin typeface="Calibri" panose="020F0502020204030204" pitchFamily="34" charset="0"/>
                <a:ea typeface="Cambria" panose="02040503050406030204" pitchFamily="18" charset="0"/>
                <a:cs typeface="Times New Roman" panose="02020603050405020304" pitchFamily="18" charset="0"/>
              </a:rPr>
              <a:t>has been raised.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22222"/>
              </a:solidFill>
              <a:effectLst/>
              <a:uLnTx/>
              <a:uFillTx/>
              <a:latin typeface="Calibri" panose="020F0502020204030204" pitchFamily="34" charset="0"/>
              <a:ea typeface="Cambria" panose="020405030504060302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effectLst/>
                <a:uLnTx/>
                <a:uFillTx/>
                <a:latin typeface="Calibri" panose="020F0502020204030204" pitchFamily="34" charset="0"/>
                <a:ea typeface="Cambria" panose="02040503050406030204" pitchFamily="18" charset="0"/>
                <a:cs typeface="Times New Roman" panose="02020603050405020304" pitchFamily="18" charset="0"/>
              </a:rPr>
              <a:t>Health practitioners </a:t>
            </a:r>
            <a:r>
              <a:rPr kumimoji="0" lang="en-GB" sz="1800" b="0" i="0" u="none" strike="noStrike" kern="0" cap="none" spc="0" normalizeH="0" baseline="0" noProof="0" dirty="0">
                <a:ln>
                  <a:noFill/>
                </a:ln>
                <a:solidFill>
                  <a:srgbClr val="222222"/>
                </a:solidFill>
                <a:effectLst/>
                <a:uLnTx/>
                <a:uFillTx/>
                <a:latin typeface="Calibri" panose="020F0502020204030204" pitchFamily="34" charset="0"/>
                <a:ea typeface="Cambria" panose="02040503050406030204" pitchFamily="18" charset="0"/>
                <a:cs typeface="Times New Roman" panose="02020603050405020304" pitchFamily="18" charset="0"/>
              </a:rPr>
              <a:t>have been observed to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Cambria" panose="02040503050406030204" pitchFamily="18" charset="0"/>
                <a:cs typeface="Times New Roman" panose="02020603050405020304" pitchFamily="18" charset="0"/>
              </a:rPr>
              <a:t>work outside their scope of practice and license</a:t>
            </a:r>
            <a:r>
              <a:rPr kumimoji="0" lang="en-GB" sz="1800" b="0" i="0" u="none" strike="noStrike" kern="0" cap="none" spc="0" normalizeH="0" baseline="0" noProof="0" dirty="0">
                <a:ln>
                  <a:noFill/>
                </a:ln>
                <a:solidFill>
                  <a:srgbClr val="222222"/>
                </a:solidFill>
                <a:effectLst/>
                <a:uLnTx/>
                <a:uFillTx/>
                <a:latin typeface="Calibri" panose="020F0502020204030204" pitchFamily="34" charset="0"/>
                <a:ea typeface="Cambria" panose="02040503050406030204" pitchFamily="18" charset="0"/>
                <a:cs typeface="Times New Roman" panose="02020603050405020304" pitchFamily="18" charset="0"/>
              </a:rPr>
              <a:t>, and teams have lacked basic capacities and logistic means to operate self-sufficiently.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22222"/>
              </a:solidFill>
              <a:effectLst/>
              <a:uLnTx/>
              <a:uFillTx/>
              <a:latin typeface="Calibri" panose="020F0502020204030204" pitchFamily="34" charset="0"/>
              <a:ea typeface="Cambria" panose="020405030504060302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22222"/>
                </a:solidFill>
                <a:effectLst/>
                <a:uLnTx/>
                <a:uFillTx/>
                <a:latin typeface="Calibri" panose="020F0502020204030204" pitchFamily="34" charset="0"/>
                <a:ea typeface="Cambria" panose="02040503050406030204" pitchFamily="18" charset="0"/>
                <a:cs typeface="Times New Roman" panose="02020603050405020304" pitchFamily="18" charset="0"/>
              </a:rPr>
              <a:t>Additional concerns have been highlighted regarding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Cambria" panose="02040503050406030204" pitchFamily="18" charset="0"/>
                <a:cs typeface="Times New Roman" panose="02020603050405020304" pitchFamily="18" charset="0"/>
              </a:rPr>
              <a:t>the lack of cultural awareness and coordination with local authorities </a:t>
            </a:r>
            <a:r>
              <a:rPr kumimoji="0" lang="en-GB" sz="1800" b="0" i="0" u="none" strike="noStrike" kern="0" cap="none" spc="0" normalizeH="0" baseline="0" noProof="0" dirty="0">
                <a:ln>
                  <a:noFill/>
                </a:ln>
                <a:solidFill>
                  <a:srgbClr val="222222"/>
                </a:solidFill>
                <a:effectLst/>
                <a:uLnTx/>
                <a:uFillTx/>
                <a:latin typeface="Calibri" panose="020F0502020204030204" pitchFamily="34" charset="0"/>
                <a:ea typeface="Cambria" panose="02040503050406030204" pitchFamily="18" charset="0"/>
                <a:cs typeface="Times New Roman" panose="02020603050405020304" pitchFamily="18" charset="0"/>
              </a:rPr>
              <a:t>as well as international agencies. </a:t>
            </a:r>
            <a:endParaRPr kumimoji="0" lang="it-IT" sz="1800" b="0" i="0" u="none" strike="noStrike" kern="0" cap="none" spc="0" normalizeH="0" baseline="0" noProof="0" dirty="0">
              <a:ln>
                <a:noFill/>
              </a:ln>
              <a:solidFill>
                <a:sysClr val="windowText" lastClr="000000"/>
              </a:solidFill>
              <a:effectLst/>
              <a:uLnTx/>
              <a:uFillTx/>
            </a:endParaRPr>
          </a:p>
        </p:txBody>
      </p:sp>
      <p:pic>
        <p:nvPicPr>
          <p:cNvPr id="3" name="Immagine 2"/>
          <p:cNvPicPr>
            <a:picLocks noChangeAspect="1"/>
          </p:cNvPicPr>
          <p:nvPr/>
        </p:nvPicPr>
        <p:blipFill>
          <a:blip r:embed="rId4"/>
          <a:stretch>
            <a:fillRect/>
          </a:stretch>
        </p:blipFill>
        <p:spPr>
          <a:xfrm>
            <a:off x="5772244" y="914399"/>
            <a:ext cx="3171636" cy="1371665"/>
          </a:xfrm>
          <a:prstGeom prst="rect">
            <a:avLst/>
          </a:prstGeom>
        </p:spPr>
      </p:pic>
      <p:pic>
        <p:nvPicPr>
          <p:cNvPr id="5" name="Immagine 4"/>
          <p:cNvPicPr>
            <a:picLocks noChangeAspect="1"/>
          </p:cNvPicPr>
          <p:nvPr/>
        </p:nvPicPr>
        <p:blipFill>
          <a:blip r:embed="rId5"/>
          <a:stretch>
            <a:fillRect/>
          </a:stretch>
        </p:blipFill>
        <p:spPr>
          <a:xfrm>
            <a:off x="5285984" y="2494864"/>
            <a:ext cx="3197530" cy="777300"/>
          </a:xfrm>
          <a:prstGeom prst="rect">
            <a:avLst/>
          </a:prstGeom>
        </p:spPr>
      </p:pic>
      <p:pic>
        <p:nvPicPr>
          <p:cNvPr id="6" name="Immagine 5"/>
          <p:cNvPicPr>
            <a:picLocks noChangeAspect="1"/>
          </p:cNvPicPr>
          <p:nvPr/>
        </p:nvPicPr>
        <p:blipFill>
          <a:blip r:embed="rId6"/>
          <a:stretch>
            <a:fillRect/>
          </a:stretch>
        </p:blipFill>
        <p:spPr>
          <a:xfrm>
            <a:off x="5047437" y="3707705"/>
            <a:ext cx="3708552" cy="985606"/>
          </a:xfrm>
          <a:prstGeom prst="rect">
            <a:avLst/>
          </a:prstGeom>
        </p:spPr>
      </p:pic>
    </p:spTree>
    <p:extLst>
      <p:ext uri="{BB962C8B-B14F-4D97-AF65-F5344CB8AC3E}">
        <p14:creationId xmlns:p14="http://schemas.microsoft.com/office/powerpoint/2010/main" val="195063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CRIMEDIM\Desktop 18-09-2013\logo base UPO CRIMEDIM E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303" y="91703"/>
            <a:ext cx="1568301" cy="129263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6855596" y="11384"/>
            <a:ext cx="2288404" cy="894456"/>
          </a:xfrm>
          <a:prstGeom prst="rect">
            <a:avLst/>
          </a:prstGeom>
          <a:solidFill>
            <a:schemeClr val="bg1"/>
          </a:solidFill>
        </p:spPr>
        <p:txBody>
          <a:bodyPr wrap="square" rtlCol="0">
            <a:spAutoFit/>
          </a:bodyPr>
          <a:lstStyle/>
          <a:p>
            <a:endParaRPr lang="it-IT" dirty="0"/>
          </a:p>
        </p:txBody>
      </p:sp>
      <p:sp>
        <p:nvSpPr>
          <p:cNvPr id="7" name="CasellaDiTesto 6"/>
          <p:cNvSpPr txBox="1"/>
          <p:nvPr/>
        </p:nvSpPr>
        <p:spPr>
          <a:xfrm>
            <a:off x="1908206" y="4175795"/>
            <a:ext cx="5313338" cy="892552"/>
          </a:xfrm>
          <a:prstGeom prst="rect">
            <a:avLst/>
          </a:prstGeom>
          <a:noFill/>
        </p:spPr>
        <p:txBody>
          <a:bodyPr wrap="square" rtlCol="0">
            <a:spAutoFit/>
          </a:bodyPr>
          <a:lstStyle/>
          <a:p>
            <a:pPr algn="ctr" defTabSz="914400" fontAlgn="base">
              <a:spcBef>
                <a:spcPct val="0"/>
              </a:spcBef>
              <a:spcAft>
                <a:spcPct val="0"/>
              </a:spcAft>
            </a:pPr>
            <a:r>
              <a:rPr lang="en-US" sz="1400" b="1" dirty="0">
                <a:solidFill>
                  <a:prstClr val="black"/>
                </a:solidFill>
                <a:latin typeface="Arial" charset="0"/>
              </a:rPr>
              <a:t>Luca Ragazzoni, MD, PhD</a:t>
            </a:r>
          </a:p>
          <a:p>
            <a:pPr algn="ctr" defTabSz="914400" fontAlgn="base">
              <a:spcBef>
                <a:spcPct val="0"/>
              </a:spcBef>
              <a:spcAft>
                <a:spcPct val="0"/>
              </a:spcAft>
            </a:pPr>
            <a:endParaRPr lang="en-US" sz="1400" b="1" dirty="0">
              <a:solidFill>
                <a:prstClr val="black"/>
              </a:solidFill>
              <a:latin typeface="Arial" charset="0"/>
            </a:endParaRPr>
          </a:p>
          <a:p>
            <a:pPr algn="ctr" defTabSz="914400" fontAlgn="base">
              <a:spcBef>
                <a:spcPct val="0"/>
              </a:spcBef>
              <a:spcAft>
                <a:spcPct val="0"/>
              </a:spcAft>
            </a:pPr>
            <a:r>
              <a:rPr lang="en-US" sz="1200" b="1" dirty="0">
                <a:solidFill>
                  <a:prstClr val="black"/>
                </a:solidFill>
                <a:latin typeface="Arial" charset="0"/>
              </a:rPr>
              <a:t>Project Coordinator </a:t>
            </a:r>
          </a:p>
          <a:p>
            <a:pPr algn="ctr" defTabSz="914400" fontAlgn="base">
              <a:spcBef>
                <a:spcPct val="0"/>
              </a:spcBef>
              <a:spcAft>
                <a:spcPct val="0"/>
              </a:spcAft>
            </a:pPr>
            <a:r>
              <a:rPr lang="en-US" sz="1200" b="1" dirty="0">
                <a:solidFill>
                  <a:prstClr val="black"/>
                </a:solidFill>
                <a:latin typeface="Arial" charset="0"/>
              </a:rPr>
              <a:t>CRIMEDIM - Research Center in Emergency and Disaster Medicine</a:t>
            </a:r>
          </a:p>
        </p:txBody>
      </p:sp>
      <p:pic>
        <p:nvPicPr>
          <p:cNvPr id="9" name="Picture 12" descr="Risultati immagini per karolinska institute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7836" y="192382"/>
            <a:ext cx="2185893" cy="1060244"/>
          </a:xfrm>
          <a:prstGeom prst="rect">
            <a:avLst/>
          </a:prstGeom>
          <a:noFill/>
        </p:spPr>
      </p:pic>
      <p:pic>
        <p:nvPicPr>
          <p:cNvPr id="13" name="Immagine 12" descr="Risultati immagini per istanbul medeniyet universit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030" y="1485875"/>
            <a:ext cx="1761910" cy="900919"/>
          </a:xfrm>
          <a:prstGeom prst="rect">
            <a:avLst/>
          </a:prstGeom>
          <a:noFill/>
          <a:ln>
            <a:noFill/>
          </a:ln>
        </p:spPr>
      </p:pic>
      <p:pic>
        <p:nvPicPr>
          <p:cNvPr id="14" name="Immagine 13" descr="Novareckon"/>
          <p:cNvPicPr/>
          <p:nvPr/>
        </p:nvPicPr>
        <p:blipFill>
          <a:blip r:embed="rId5">
            <a:extLst>
              <a:ext uri="{28A0092B-C50C-407E-A947-70E740481C1C}">
                <a14:useLocalDpi xmlns:a14="http://schemas.microsoft.com/office/drawing/2010/main" val="0"/>
              </a:ext>
            </a:extLst>
          </a:blip>
          <a:srcRect/>
          <a:stretch>
            <a:fillRect/>
          </a:stretch>
        </p:blipFill>
        <p:spPr bwMode="auto">
          <a:xfrm>
            <a:off x="6620520" y="393769"/>
            <a:ext cx="2205407" cy="472571"/>
          </a:xfrm>
          <a:prstGeom prst="rect">
            <a:avLst/>
          </a:prstGeom>
          <a:noFill/>
          <a:ln>
            <a:noFill/>
          </a:ln>
        </p:spPr>
      </p:pic>
      <p:pic>
        <p:nvPicPr>
          <p:cNvPr id="1026" name="Picture 2" descr="INEM - Página Inicial">
            <a:extLst>
              <a:ext uri="{FF2B5EF4-FFF2-40B4-BE49-F238E27FC236}">
                <a16:creationId xmlns:a16="http://schemas.microsoft.com/office/drawing/2014/main" id="{A4E45C19-30B0-4353-82BB-75828D936A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206" y="1431571"/>
            <a:ext cx="848413" cy="11225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dicine Cartoon 2550*1352 transprent Png Free Download - Blue, Text, Logo.  - CleanPNG / KissPNG">
            <a:extLst>
              <a:ext uri="{FF2B5EF4-FFF2-40B4-BE49-F238E27FC236}">
                <a16:creationId xmlns:a16="http://schemas.microsoft.com/office/drawing/2014/main" id="{7E8D4651-9258-4391-A3C2-A8225A1C26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795" y="1413027"/>
            <a:ext cx="1984078" cy="10466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rtner Institute - Matoki Strategic Finance">
            <a:extLst>
              <a:ext uri="{FF2B5EF4-FFF2-40B4-BE49-F238E27FC236}">
                <a16:creationId xmlns:a16="http://schemas.microsoft.com/office/drawing/2014/main" id="{9DF597F1-D16E-4C66-8543-296FFA3FA4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0736" y="79689"/>
            <a:ext cx="1713059" cy="11991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Johanniter-Unfall-Hilfe e.V.. Aktion Deutschland Hilft">
            <a:extLst>
              <a:ext uri="{FF2B5EF4-FFF2-40B4-BE49-F238E27FC236}">
                <a16:creationId xmlns:a16="http://schemas.microsoft.com/office/drawing/2014/main" id="{5FFBE7BF-8306-4878-80F4-2753672427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9969" y="1383665"/>
            <a:ext cx="2004592" cy="100229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9FAAC113-E8F8-4D61-9D5E-D928942B008E}"/>
              </a:ext>
            </a:extLst>
          </p:cNvPr>
          <p:cNvSpPr txBox="1"/>
          <p:nvPr/>
        </p:nvSpPr>
        <p:spPr>
          <a:xfrm>
            <a:off x="2304547" y="2773345"/>
            <a:ext cx="4520656" cy="646331"/>
          </a:xfrm>
          <a:prstGeom prst="rect">
            <a:avLst/>
          </a:prstGeom>
          <a:noFill/>
        </p:spPr>
        <p:txBody>
          <a:bodyPr wrap="square" rtlCol="0">
            <a:spAutoFit/>
          </a:bodyPr>
          <a:lstStyle/>
          <a:p>
            <a:pPr algn="ctr"/>
            <a:r>
              <a:rPr lang="it-IT" sz="3600" b="1" dirty="0">
                <a:solidFill>
                  <a:srgbClr val="C00000"/>
                </a:solidFill>
              </a:rPr>
              <a:t>Thank </a:t>
            </a:r>
            <a:r>
              <a:rPr lang="it-IT" sz="3600" b="1" dirty="0" err="1">
                <a:solidFill>
                  <a:srgbClr val="C00000"/>
                </a:solidFill>
              </a:rPr>
              <a:t>you</a:t>
            </a:r>
            <a:endParaRPr lang="it-IT" sz="3600" b="1" dirty="0">
              <a:solidFill>
                <a:srgbClr val="C00000"/>
              </a:solidFill>
            </a:endParaRPr>
          </a:p>
        </p:txBody>
      </p:sp>
    </p:spTree>
    <p:extLst>
      <p:ext uri="{BB962C8B-B14F-4D97-AF65-F5344CB8AC3E}">
        <p14:creationId xmlns:p14="http://schemas.microsoft.com/office/powerpoint/2010/main" val="87730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4404521" y="1005094"/>
            <a:ext cx="4549423" cy="39703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latin typeface="Calibri" panose="020F0502020204030204" pitchFamily="34" charset="0"/>
                <a:ea typeface="MS Mincho" panose="02020609040205080304" pitchFamily="49" charset="-128"/>
                <a:cs typeface="Times New Roman" panose="02020603050405020304" pitchFamily="18" charset="0"/>
              </a:rPr>
              <a:t>The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S Mincho" panose="02020609040205080304" pitchFamily="49" charset="-128"/>
                <a:cs typeface="Times New Roman" panose="02020603050405020304" pitchFamily="18" charset="0"/>
              </a:rPr>
              <a:t>‘</a:t>
            </a:r>
            <a:r>
              <a:rPr lang="en-GB" b="1" kern="0" dirty="0">
                <a:solidFill>
                  <a:srgbClr val="C00000"/>
                </a:solidFill>
                <a:latin typeface="Calibri" panose="020F0502020204030204" pitchFamily="34" charset="0"/>
                <a:ea typeface="MS Mincho" panose="02020609040205080304" pitchFamily="49" charset="-128"/>
                <a:cs typeface="Times New Roman" panose="02020603050405020304" pitchFamily="18" charset="0"/>
              </a:rPr>
              <a:t>Emergency</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S Mincho" panose="02020609040205080304" pitchFamily="49" charset="-128"/>
                <a:cs typeface="Times New Roman" panose="02020603050405020304" pitchFamily="18" charset="0"/>
              </a:rPr>
              <a:t> Medical Teams’ (EMTs) initiative </a:t>
            </a:r>
            <a:r>
              <a:rPr kumimoji="0" lang="en-GB" sz="1800" b="0" i="0" u="none" strike="noStrike" kern="0" cap="none" spc="0" normalizeH="0" baseline="0" noProof="0" dirty="0">
                <a:ln>
                  <a:noFill/>
                </a:ln>
                <a:solidFill>
                  <a:sysClr val="windowText" lastClr="000000"/>
                </a:solidFill>
                <a:effectLst/>
                <a:uLnTx/>
                <a:uFillTx/>
                <a:latin typeface="Calibri" panose="020F0502020204030204" pitchFamily="34" charset="0"/>
                <a:ea typeface="MS Mincho" panose="02020609040205080304" pitchFamily="49" charset="-128"/>
                <a:cs typeface="Times New Roman" panose="02020603050405020304" pitchFamily="18" charset="0"/>
              </a:rPr>
              <a:t>evolved in 2010 under the umbrella of the WHO, the Global Health Cluster and other actors, with the aim to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S Mincho" panose="02020609040205080304" pitchFamily="49" charset="-128"/>
                <a:cs typeface="Times New Roman" panose="02020603050405020304" pitchFamily="18" charset="0"/>
              </a:rPr>
              <a:t>improve the quality and accountability of international emergency medical teams</a:t>
            </a:r>
            <a:r>
              <a:rPr kumimoji="0" lang="en-GB" sz="1800" b="0" i="0" u="none" strike="noStrike" kern="0" cap="none" spc="0" normalizeH="0" baseline="0" noProof="0" dirty="0">
                <a:ln>
                  <a:noFill/>
                </a:ln>
                <a:solidFill>
                  <a:sysClr val="windowText" lastClr="000000"/>
                </a:solidFill>
                <a:effectLst/>
                <a:uLnTx/>
                <a:uFillTx/>
                <a:latin typeface="Calibri" panose="020F0502020204030204" pitchFamily="34" charset="0"/>
                <a:ea typeface="MS Mincho" panose="02020609040205080304" pitchFamily="49" charset="-128"/>
                <a:cs typeface="Times New Roman" panose="02020603050405020304" pitchFamily="18" charset="0"/>
              </a:rPr>
              <a:t> responding to disasters.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22222"/>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22222"/>
                </a:solidFill>
                <a:effectLst/>
                <a:uLnTx/>
                <a:uFillTx/>
                <a:latin typeface="Calibri" panose="020F0502020204030204" pitchFamily="34" charset="0"/>
                <a:ea typeface="Cambria" panose="02040503050406030204" pitchFamily="18" charset="0"/>
                <a:cs typeface="Times New Roman" panose="02020603050405020304" pitchFamily="18" charset="0"/>
              </a:rPr>
              <a:t>In 2013, the EMT Working Group published a first edition of the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Cambria" panose="02040503050406030204" pitchFamily="18" charset="0"/>
                <a:cs typeface="Times New Roman" panose="02020603050405020304" pitchFamily="18" charset="0"/>
              </a:rPr>
              <a:t>‘</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S Mincho" panose="02020609040205080304" pitchFamily="49" charset="-128"/>
                <a:cs typeface="Times New Roman" panose="02020603050405020304" pitchFamily="18" charset="0"/>
              </a:rPr>
              <a:t>Classification and minimum standards for Foreign Medical Teams in sudden onset disasters’</a:t>
            </a:r>
            <a:r>
              <a:rPr kumimoji="0" lang="en-GB" sz="1800" b="0" i="0" u="none" strike="noStrike" kern="0" cap="none" spc="0" normalizeH="0" baseline="0" noProof="0" dirty="0">
                <a:ln>
                  <a:noFill/>
                </a:ln>
                <a:solidFill>
                  <a:sysClr val="windowText" lastClr="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GB" sz="1800" b="0" i="0" u="none" strike="noStrike" kern="0" cap="none" spc="0" normalizeH="0" baseline="0" noProof="0" dirty="0">
                <a:ln>
                  <a:noFill/>
                </a:ln>
                <a:solidFill>
                  <a:srgbClr val="222222"/>
                </a:solidFill>
                <a:effectLst/>
                <a:uLnTx/>
                <a:uFillTx/>
                <a:latin typeface="Calibri" panose="020F0502020204030204" pitchFamily="34" charset="0"/>
                <a:ea typeface="Cambria" panose="02040503050406030204" pitchFamily="18" charset="0"/>
                <a:cs typeface="Times New Roman" panose="02020603050405020304" pitchFamily="18" charset="0"/>
              </a:rPr>
              <a:t>in which capacities, services and minimum deployment standards for EMTs were defined.</a:t>
            </a:r>
            <a:endParaRPr kumimoji="0" lang="it-IT" sz="1800" b="0" i="0" u="none" strike="noStrike" kern="0" cap="none" spc="0" normalizeH="0" baseline="0" noProof="0" dirty="0">
              <a:ln>
                <a:noFill/>
              </a:ln>
              <a:solidFill>
                <a:sysClr val="windowText" lastClr="000000"/>
              </a:solidFill>
              <a:effectLst/>
              <a:uLnTx/>
              <a:uFillTx/>
            </a:endParaRPr>
          </a:p>
        </p:txBody>
      </p:sp>
      <p:pic>
        <p:nvPicPr>
          <p:cNvPr id="4" name="Picture 1" descr="Screen Shot 2016-07-24 at 6.41.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39" y="973447"/>
            <a:ext cx="3600767" cy="3974334"/>
          </a:xfrm>
          <a:prstGeom prst="rect">
            <a:avLst/>
          </a:prstGeom>
        </p:spPr>
      </p:pic>
    </p:spTree>
    <p:extLst>
      <p:ext uri="{BB962C8B-B14F-4D97-AF65-F5344CB8AC3E}">
        <p14:creationId xmlns:p14="http://schemas.microsoft.com/office/powerpoint/2010/main" val="299207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ysClr val="windowText" lastClr="000000"/>
              </a:solidFill>
              <a:effectLst/>
              <a:uLnTx/>
              <a:uFillTx/>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942" y="942612"/>
            <a:ext cx="5601221" cy="40882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Freeform 4"/>
          <p:cNvSpPr>
            <a:spLocks noChangeArrowheads="1"/>
          </p:cNvSpPr>
          <p:nvPr/>
        </p:nvSpPr>
        <p:spPr bwMode="auto">
          <a:xfrm>
            <a:off x="5219700" y="1268413"/>
            <a:ext cx="2066925" cy="1382712"/>
          </a:xfrm>
          <a:custGeom>
            <a:avLst/>
            <a:gdLst>
              <a:gd name="T0" fmla="*/ 230457 w 2066925"/>
              <a:gd name="T1" fmla="*/ 0 h 1382712"/>
              <a:gd name="T2" fmla="*/ 2066925 w 2066925"/>
              <a:gd name="T3" fmla="*/ 0 h 1382712"/>
              <a:gd name="T4" fmla="*/ 2066925 w 2066925"/>
              <a:gd name="T5" fmla="*/ 0 h 1382712"/>
              <a:gd name="T6" fmla="*/ 2066925 w 2066925"/>
              <a:gd name="T7" fmla="*/ 1152255 h 1382712"/>
              <a:gd name="T8" fmla="*/ 1836468 w 2066925"/>
              <a:gd name="T9" fmla="*/ 1382712 h 1382712"/>
              <a:gd name="T10" fmla="*/ 0 w 2066925"/>
              <a:gd name="T11" fmla="*/ 1382712 h 1382712"/>
              <a:gd name="T12" fmla="*/ 0 w 2066925"/>
              <a:gd name="T13" fmla="*/ 1382712 h 1382712"/>
              <a:gd name="T14" fmla="*/ 0 w 2066925"/>
              <a:gd name="T15" fmla="*/ 230457 h 1382712"/>
              <a:gd name="T16" fmla="*/ 230457 w 2066925"/>
              <a:gd name="T17" fmla="*/ 0 h 1382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6925" h="1382712">
                <a:moveTo>
                  <a:pt x="230457" y="0"/>
                </a:moveTo>
                <a:lnTo>
                  <a:pt x="2066925" y="0"/>
                </a:lnTo>
                <a:lnTo>
                  <a:pt x="2066925" y="1152255"/>
                </a:lnTo>
                <a:cubicBezTo>
                  <a:pt x="2066925" y="1279533"/>
                  <a:pt x="1963746" y="1382712"/>
                  <a:pt x="1836468" y="1382712"/>
                </a:cubicBezTo>
                <a:lnTo>
                  <a:pt x="0" y="1382712"/>
                </a:lnTo>
                <a:lnTo>
                  <a:pt x="0" y="230457"/>
                </a:lnTo>
                <a:cubicBezTo>
                  <a:pt x="0" y="103179"/>
                  <a:pt x="103179" y="0"/>
                  <a:pt x="230457"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 name="Freeform 5"/>
          <p:cNvSpPr>
            <a:spLocks noChangeArrowheads="1"/>
          </p:cNvSpPr>
          <p:nvPr/>
        </p:nvSpPr>
        <p:spPr bwMode="auto">
          <a:xfrm>
            <a:off x="522288" y="3429000"/>
            <a:ext cx="1385887" cy="1079500"/>
          </a:xfrm>
          <a:custGeom>
            <a:avLst/>
            <a:gdLst>
              <a:gd name="T0" fmla="*/ 179920 w 1385887"/>
              <a:gd name="T1" fmla="*/ 0 h 1079500"/>
              <a:gd name="T2" fmla="*/ 1385887 w 1385887"/>
              <a:gd name="T3" fmla="*/ 0 h 1079500"/>
              <a:gd name="T4" fmla="*/ 1385887 w 1385887"/>
              <a:gd name="T5" fmla="*/ 0 h 1079500"/>
              <a:gd name="T6" fmla="*/ 1385887 w 1385887"/>
              <a:gd name="T7" fmla="*/ 899580 h 1079500"/>
              <a:gd name="T8" fmla="*/ 1205967 w 1385887"/>
              <a:gd name="T9" fmla="*/ 1079500 h 1079500"/>
              <a:gd name="T10" fmla="*/ 0 w 1385887"/>
              <a:gd name="T11" fmla="*/ 1079500 h 1079500"/>
              <a:gd name="T12" fmla="*/ 0 w 1385887"/>
              <a:gd name="T13" fmla="*/ 1079500 h 1079500"/>
              <a:gd name="T14" fmla="*/ 0 w 1385887"/>
              <a:gd name="T15" fmla="*/ 179920 h 1079500"/>
              <a:gd name="T16" fmla="*/ 179920 w 1385887"/>
              <a:gd name="T17" fmla="*/ 0 h 1079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5887" h="1079500">
                <a:moveTo>
                  <a:pt x="179920" y="0"/>
                </a:moveTo>
                <a:lnTo>
                  <a:pt x="1385887" y="0"/>
                </a:lnTo>
                <a:lnTo>
                  <a:pt x="1385887" y="899580"/>
                </a:lnTo>
                <a:cubicBezTo>
                  <a:pt x="1385887" y="998947"/>
                  <a:pt x="1305334" y="1079500"/>
                  <a:pt x="1205967" y="1079500"/>
                </a:cubicBezTo>
                <a:lnTo>
                  <a:pt x="0" y="1079500"/>
                </a:lnTo>
                <a:lnTo>
                  <a:pt x="0" y="179920"/>
                </a:lnTo>
                <a:cubicBezTo>
                  <a:pt x="0" y="80553"/>
                  <a:pt x="80553" y="0"/>
                  <a:pt x="17992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nvGrpSpPr>
          <p:cNvPr id="9" name="Group 6"/>
          <p:cNvGrpSpPr>
            <a:grpSpLocks/>
          </p:cNvGrpSpPr>
          <p:nvPr/>
        </p:nvGrpSpPr>
        <p:grpSpPr bwMode="auto">
          <a:xfrm>
            <a:off x="145030" y="919483"/>
            <a:ext cx="2105025" cy="1908175"/>
            <a:chOff x="111" y="684"/>
            <a:chExt cx="1326" cy="1202"/>
          </a:xfrm>
        </p:grpSpPr>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 y="684"/>
              <a:ext cx="1326" cy="12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8"/>
            <p:cNvSpPr txBox="1">
              <a:spLocks noChangeArrowheads="1"/>
            </p:cNvSpPr>
            <p:nvPr/>
          </p:nvSpPr>
          <p:spPr bwMode="auto">
            <a:xfrm>
              <a:off x="308" y="859"/>
              <a:ext cx="936" cy="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ysClr val="windowText" lastClr="000000"/>
                </a:solidFill>
                <a:effectLst/>
                <a:uLnTx/>
                <a:uFillTx/>
              </a:endParaRPr>
            </a:p>
          </p:txBody>
        </p:sp>
      </p:grpSp>
      <p:grpSp>
        <p:nvGrpSpPr>
          <p:cNvPr id="12" name="Group 9"/>
          <p:cNvGrpSpPr>
            <a:grpSpLocks/>
          </p:cNvGrpSpPr>
          <p:nvPr/>
        </p:nvGrpSpPr>
        <p:grpSpPr bwMode="auto">
          <a:xfrm>
            <a:off x="6877050" y="899614"/>
            <a:ext cx="2103438" cy="1908175"/>
            <a:chOff x="4332" y="753"/>
            <a:chExt cx="1325" cy="1202"/>
          </a:xfrm>
        </p:grpSpPr>
        <p:pic>
          <p:nvPicPr>
            <p:cNvPr id="1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2" y="753"/>
              <a:ext cx="1325" cy="12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11"/>
            <p:cNvSpPr txBox="1">
              <a:spLocks noChangeArrowheads="1"/>
            </p:cNvSpPr>
            <p:nvPr/>
          </p:nvSpPr>
          <p:spPr bwMode="auto">
            <a:xfrm>
              <a:off x="4526" y="930"/>
              <a:ext cx="936" cy="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ysClr val="windowText" lastClr="000000"/>
                </a:solidFill>
                <a:effectLst/>
                <a:uLnTx/>
                <a:uFillTx/>
              </a:endParaRPr>
            </a:p>
          </p:txBody>
        </p:sp>
      </p:grpSp>
      <p:grpSp>
        <p:nvGrpSpPr>
          <p:cNvPr id="15" name="Group 12"/>
          <p:cNvGrpSpPr>
            <a:grpSpLocks/>
          </p:cNvGrpSpPr>
          <p:nvPr/>
        </p:nvGrpSpPr>
        <p:grpSpPr bwMode="auto">
          <a:xfrm>
            <a:off x="6769317" y="3185521"/>
            <a:ext cx="2105025" cy="1909762"/>
            <a:chOff x="4320" y="2903"/>
            <a:chExt cx="1326" cy="1203"/>
          </a:xfrm>
        </p:grpSpPr>
        <p:pic>
          <p:nvPicPr>
            <p:cNvPr id="16"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903"/>
              <a:ext cx="1326" cy="12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Text Box 14"/>
            <p:cNvSpPr txBox="1">
              <a:spLocks noChangeArrowheads="1"/>
            </p:cNvSpPr>
            <p:nvPr/>
          </p:nvSpPr>
          <p:spPr bwMode="auto">
            <a:xfrm>
              <a:off x="4513" y="3081"/>
              <a:ext cx="936" cy="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ysClr val="windowText" lastClr="000000"/>
                </a:solidFill>
                <a:effectLst/>
                <a:uLnTx/>
                <a:uFillTx/>
              </a:endParaRPr>
            </a:p>
          </p:txBody>
        </p:sp>
      </p:grpSp>
      <p:grpSp>
        <p:nvGrpSpPr>
          <p:cNvPr id="18" name="Group 15"/>
          <p:cNvGrpSpPr>
            <a:grpSpLocks/>
          </p:cNvGrpSpPr>
          <p:nvPr/>
        </p:nvGrpSpPr>
        <p:grpSpPr bwMode="auto">
          <a:xfrm>
            <a:off x="127567" y="3185521"/>
            <a:ext cx="2103438" cy="1909763"/>
            <a:chOff x="100" y="2876"/>
            <a:chExt cx="1325" cy="1203"/>
          </a:xfrm>
        </p:grpSpPr>
        <p:pic>
          <p:nvPicPr>
            <p:cNvPr id="19"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 y="2876"/>
              <a:ext cx="1325" cy="12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Text Box 17"/>
            <p:cNvSpPr txBox="1">
              <a:spLocks noChangeArrowheads="1"/>
            </p:cNvSpPr>
            <p:nvPr/>
          </p:nvSpPr>
          <p:spPr bwMode="auto">
            <a:xfrm>
              <a:off x="296" y="3054"/>
              <a:ext cx="936" cy="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73863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170" name="Picture 2" descr="3st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789" y="2934822"/>
            <a:ext cx="7010073" cy="1768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AK_ultrasound.jpg"/>
          <p:cNvPicPr>
            <a:picLocks noChangeAspect="1"/>
          </p:cNvPicPr>
          <p:nvPr/>
        </p:nvPicPr>
        <p:blipFill rotWithShape="1">
          <a:blip r:embed="rId5" cstate="print">
            <a:extLst>
              <a:ext uri="{28A0092B-C50C-407E-A947-70E740481C1C}">
                <a14:useLocalDpi xmlns:a14="http://schemas.microsoft.com/office/drawing/2010/main" val="0"/>
              </a:ext>
            </a:extLst>
          </a:blip>
          <a:srcRect b="-23338"/>
          <a:stretch/>
        </p:blipFill>
        <p:spPr>
          <a:xfrm>
            <a:off x="3323823" y="1609226"/>
            <a:ext cx="2062683" cy="1573144"/>
          </a:xfrm>
          <a:prstGeom prst="rect">
            <a:avLst/>
          </a:prstGeom>
        </p:spPr>
      </p:pic>
      <p:pic>
        <p:nvPicPr>
          <p:cNvPr id="7172" name="Picture 4" descr="Risultati immagini per advanced medical po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6045" y="1609227"/>
            <a:ext cx="1995818" cy="1254842"/>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391226" y="860178"/>
            <a:ext cx="3212995" cy="461665"/>
          </a:xfrm>
          <a:prstGeom prst="rect">
            <a:avLst/>
          </a:prstGeom>
          <a:ln w="38100">
            <a:noFill/>
          </a:ln>
        </p:spPr>
        <p:txBody>
          <a:bodyPr wrap="none">
            <a:spAutoFit/>
          </a:bodyPr>
          <a:lstStyle/>
          <a:p>
            <a:r>
              <a:rPr lang="en-US" sz="2400" b="1" dirty="0">
                <a:solidFill>
                  <a:srgbClr val="D2232A"/>
                </a:solidFill>
              </a:rPr>
              <a:t>EMT Competency Areas</a:t>
            </a:r>
            <a:endParaRPr lang="it-IT" dirty="0">
              <a:solidFill>
                <a:prstClr val="black"/>
              </a:solidFill>
              <a:latin typeface="Calibri"/>
            </a:endParaRPr>
          </a:p>
        </p:txBody>
      </p:sp>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790" y="1727599"/>
            <a:ext cx="1942251" cy="1039586"/>
          </a:xfrm>
          <a:prstGeom prst="rect">
            <a:avLst/>
          </a:prstGeom>
        </p:spPr>
      </p:pic>
      <p:sp>
        <p:nvSpPr>
          <p:cNvPr id="3" name="Rettangolo 2"/>
          <p:cNvSpPr/>
          <p:nvPr/>
        </p:nvSpPr>
        <p:spPr>
          <a:xfrm>
            <a:off x="543629" y="4674738"/>
            <a:ext cx="8175831" cy="421654"/>
          </a:xfrm>
          <a:prstGeom prst="rect">
            <a:avLst/>
          </a:prstGeom>
          <a:solidFill>
            <a:schemeClr val="bg1"/>
          </a:solidFill>
        </p:spPr>
        <p:txBody>
          <a:bodyPr wrap="square">
            <a:spAutoFit/>
          </a:bodyPr>
          <a:lstStyle/>
          <a:p>
            <a:pPr>
              <a:lnSpc>
                <a:spcPct val="107000"/>
              </a:lnSpc>
              <a:spcAft>
                <a:spcPts val="800"/>
              </a:spcAft>
            </a:pPr>
            <a:r>
              <a:rPr lang="it-IT" sz="1000" dirty="0" err="1">
                <a:latin typeface="Calibri" panose="020F0502020204030204" pitchFamily="34" charset="0"/>
                <a:ea typeface="Calibri" panose="020F0502020204030204" pitchFamily="34" charset="0"/>
                <a:cs typeface="Times New Roman" panose="02020603050405020304" pitchFamily="18" charset="0"/>
              </a:rPr>
              <a:t>Amat</a:t>
            </a:r>
            <a:r>
              <a:rPr lang="it-IT" sz="1000" dirty="0">
                <a:latin typeface="Calibri" panose="020F0502020204030204" pitchFamily="34" charset="0"/>
                <a:ea typeface="Calibri" panose="020F0502020204030204" pitchFamily="34" charset="0"/>
                <a:cs typeface="Times New Roman" panose="02020603050405020304" pitchFamily="18" charset="0"/>
              </a:rPr>
              <a:t> </a:t>
            </a:r>
            <a:r>
              <a:rPr lang="it-IT" sz="1000" dirty="0" err="1">
                <a:latin typeface="Calibri" panose="020F0502020204030204" pitchFamily="34" charset="0"/>
                <a:ea typeface="Calibri" panose="020F0502020204030204" pitchFamily="34" charset="0"/>
                <a:cs typeface="Times New Roman" panose="02020603050405020304" pitchFamily="18" charset="0"/>
              </a:rPr>
              <a:t>Camacho</a:t>
            </a:r>
            <a:r>
              <a:rPr lang="it-IT" sz="1000" dirty="0">
                <a:latin typeface="Calibri" panose="020F0502020204030204" pitchFamily="34" charset="0"/>
                <a:ea typeface="Calibri" panose="020F0502020204030204" pitchFamily="34" charset="0"/>
                <a:cs typeface="Times New Roman" panose="02020603050405020304" pitchFamily="18" charset="0"/>
              </a:rPr>
              <a:t> N, Hughes A, </a:t>
            </a:r>
            <a:r>
              <a:rPr lang="it-IT" sz="1000" dirty="0" err="1">
                <a:latin typeface="Calibri" panose="020F0502020204030204" pitchFamily="34" charset="0"/>
                <a:ea typeface="Calibri" panose="020F0502020204030204" pitchFamily="34" charset="0"/>
                <a:cs typeface="Times New Roman" panose="02020603050405020304" pitchFamily="18" charset="0"/>
              </a:rPr>
              <a:t>Burkle</a:t>
            </a:r>
            <a:r>
              <a:rPr lang="it-IT" sz="1000" dirty="0">
                <a:latin typeface="Calibri" panose="020F0502020204030204" pitchFamily="34" charset="0"/>
                <a:ea typeface="Calibri" panose="020F0502020204030204" pitchFamily="34" charset="0"/>
                <a:cs typeface="Times New Roman" panose="02020603050405020304" pitchFamily="18" charset="0"/>
              </a:rPr>
              <a:t> FM, Ingrassia PL, Ragazzoni L, Redmond A, Norton I, von </a:t>
            </a:r>
            <a:r>
              <a:rPr lang="it-IT" sz="1000" dirty="0" err="1">
                <a:latin typeface="Calibri" panose="020F0502020204030204" pitchFamily="34" charset="0"/>
                <a:ea typeface="Calibri" panose="020F0502020204030204" pitchFamily="34" charset="0"/>
                <a:cs typeface="Times New Roman" panose="02020603050405020304" pitchFamily="18" charset="0"/>
              </a:rPr>
              <a:t>Schreeb</a:t>
            </a:r>
            <a:r>
              <a:rPr lang="it-IT" sz="1000" dirty="0">
                <a:latin typeface="Calibri" panose="020F0502020204030204" pitchFamily="34" charset="0"/>
                <a:ea typeface="Calibri" panose="020F0502020204030204" pitchFamily="34" charset="0"/>
                <a:cs typeface="Times New Roman" panose="02020603050405020304" pitchFamily="18" charset="0"/>
              </a:rPr>
              <a:t> J. </a:t>
            </a:r>
            <a:r>
              <a:rPr lang="it-IT" sz="1000" dirty="0" err="1">
                <a:latin typeface="Calibri" panose="020F0502020204030204" pitchFamily="34" charset="0"/>
                <a:ea typeface="Calibri" panose="020F0502020204030204" pitchFamily="34" charset="0"/>
                <a:cs typeface="Times New Roman" panose="02020603050405020304" pitchFamily="18" charset="0"/>
              </a:rPr>
              <a:t>Education</a:t>
            </a:r>
            <a:r>
              <a:rPr lang="it-IT" sz="1000" dirty="0">
                <a:latin typeface="Calibri" panose="020F0502020204030204" pitchFamily="34" charset="0"/>
                <a:ea typeface="Calibri" panose="020F0502020204030204" pitchFamily="34" charset="0"/>
                <a:cs typeface="Times New Roman" panose="02020603050405020304" pitchFamily="18" charset="0"/>
              </a:rPr>
              <a:t> and Training of Emergency </a:t>
            </a:r>
            <a:r>
              <a:rPr lang="it-IT" sz="1000" dirty="0" err="1">
                <a:latin typeface="Calibri" panose="020F0502020204030204" pitchFamily="34" charset="0"/>
                <a:ea typeface="Calibri" panose="020F0502020204030204" pitchFamily="34" charset="0"/>
                <a:cs typeface="Times New Roman" panose="02020603050405020304" pitchFamily="18" charset="0"/>
              </a:rPr>
              <a:t>Medical</a:t>
            </a:r>
            <a:r>
              <a:rPr lang="it-IT" sz="1000" dirty="0">
                <a:latin typeface="Calibri" panose="020F0502020204030204" pitchFamily="34" charset="0"/>
                <a:ea typeface="Calibri" panose="020F0502020204030204" pitchFamily="34" charset="0"/>
                <a:cs typeface="Times New Roman" panose="02020603050405020304" pitchFamily="18" charset="0"/>
              </a:rPr>
              <a:t> Teams: </a:t>
            </a:r>
            <a:r>
              <a:rPr lang="it-IT" sz="1000" dirty="0" err="1">
                <a:latin typeface="Calibri" panose="020F0502020204030204" pitchFamily="34" charset="0"/>
                <a:ea typeface="Calibri" panose="020F0502020204030204" pitchFamily="34" charset="0"/>
                <a:cs typeface="Times New Roman" panose="02020603050405020304" pitchFamily="18" charset="0"/>
              </a:rPr>
              <a:t>Recommendations</a:t>
            </a:r>
            <a:r>
              <a:rPr lang="it-IT" sz="1000" dirty="0">
                <a:latin typeface="Calibri" panose="020F0502020204030204" pitchFamily="34" charset="0"/>
                <a:ea typeface="Calibri" panose="020F0502020204030204" pitchFamily="34" charset="0"/>
                <a:cs typeface="Times New Roman" panose="02020603050405020304" pitchFamily="18" charset="0"/>
              </a:rPr>
              <a:t> for a Global </a:t>
            </a:r>
            <a:r>
              <a:rPr lang="it-IT" sz="1000" dirty="0" err="1">
                <a:latin typeface="Calibri" panose="020F0502020204030204" pitchFamily="34" charset="0"/>
                <a:ea typeface="Calibri" panose="020F0502020204030204" pitchFamily="34" charset="0"/>
                <a:cs typeface="Times New Roman" panose="02020603050405020304" pitchFamily="18" charset="0"/>
              </a:rPr>
              <a:t>Operational</a:t>
            </a:r>
            <a:r>
              <a:rPr lang="it-IT" sz="1000" dirty="0">
                <a:latin typeface="Calibri" panose="020F0502020204030204" pitchFamily="34" charset="0"/>
                <a:ea typeface="Calibri" panose="020F0502020204030204" pitchFamily="34" charset="0"/>
                <a:cs typeface="Times New Roman" panose="02020603050405020304" pitchFamily="18" charset="0"/>
              </a:rPr>
              <a:t> Learning Framework. </a:t>
            </a:r>
            <a:r>
              <a:rPr lang="it-IT" sz="1000" dirty="0" err="1">
                <a:latin typeface="Calibri" panose="020F0502020204030204" pitchFamily="34" charset="0"/>
                <a:ea typeface="Calibri" panose="020F0502020204030204" pitchFamily="34" charset="0"/>
                <a:cs typeface="Times New Roman" panose="02020603050405020304" pitchFamily="18" charset="0"/>
              </a:rPr>
              <a:t>PLoS</a:t>
            </a:r>
            <a:r>
              <a:rPr lang="it-IT" sz="1000" dirty="0">
                <a:latin typeface="Calibri" panose="020F0502020204030204" pitchFamily="34" charset="0"/>
                <a:ea typeface="Calibri" panose="020F0502020204030204" pitchFamily="34" charset="0"/>
                <a:cs typeface="Times New Roman" panose="02020603050405020304" pitchFamily="18" charset="0"/>
              </a:rPr>
              <a:t> </a:t>
            </a:r>
            <a:r>
              <a:rPr lang="it-IT" sz="1000" dirty="0" err="1">
                <a:latin typeface="Calibri" panose="020F0502020204030204" pitchFamily="34" charset="0"/>
                <a:ea typeface="Calibri" panose="020F0502020204030204" pitchFamily="34" charset="0"/>
                <a:cs typeface="Times New Roman" panose="02020603050405020304" pitchFamily="18" charset="0"/>
              </a:rPr>
              <a:t>Curr</a:t>
            </a:r>
            <a:r>
              <a:rPr lang="it-IT" sz="1000" dirty="0">
                <a:latin typeface="Calibri" panose="020F0502020204030204" pitchFamily="34" charset="0"/>
                <a:ea typeface="Calibri" panose="020F0502020204030204" pitchFamily="34" charset="0"/>
                <a:cs typeface="Times New Roman" panose="02020603050405020304" pitchFamily="18" charset="0"/>
              </a:rPr>
              <a:t>. 2016 </a:t>
            </a:r>
            <a:r>
              <a:rPr lang="it-IT" sz="1000" dirty="0" err="1">
                <a:latin typeface="Calibri" panose="020F0502020204030204" pitchFamily="34" charset="0"/>
                <a:ea typeface="Calibri" panose="020F0502020204030204" pitchFamily="34" charset="0"/>
                <a:cs typeface="Times New Roman" panose="02020603050405020304" pitchFamily="18" charset="0"/>
              </a:rPr>
              <a:t>Oct</a:t>
            </a:r>
            <a:r>
              <a:rPr lang="it-IT" sz="1000" dirty="0">
                <a:latin typeface="Calibri" panose="020F0502020204030204" pitchFamily="34" charset="0"/>
                <a:ea typeface="Calibri" panose="020F0502020204030204" pitchFamily="34" charset="0"/>
                <a:cs typeface="Times New Roman" panose="02020603050405020304" pitchFamily="18" charset="0"/>
              </a:rPr>
              <a:t> 21;8. </a:t>
            </a:r>
          </a:p>
        </p:txBody>
      </p:sp>
    </p:spTree>
    <p:extLst>
      <p:ext uri="{BB962C8B-B14F-4D97-AF65-F5344CB8AC3E}">
        <p14:creationId xmlns:p14="http://schemas.microsoft.com/office/powerpoint/2010/main" val="34665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B9CD2F2-7EC9-4179-B131-BA9C3802830C}"/>
              </a:ext>
            </a:extLst>
          </p:cNvPr>
          <p:cNvSpPr txBox="1"/>
          <p:nvPr/>
        </p:nvSpPr>
        <p:spPr>
          <a:xfrm>
            <a:off x="276329" y="1109115"/>
            <a:ext cx="4572000" cy="369332"/>
          </a:xfrm>
          <a:prstGeom prst="rect">
            <a:avLst/>
          </a:prstGeom>
          <a:noFill/>
        </p:spPr>
        <p:txBody>
          <a:bodyPr wrap="square">
            <a:spAutoFit/>
          </a:bodyPr>
          <a:lstStyle/>
          <a:p>
            <a:r>
              <a:rPr lang="en-US" b="1" dirty="0">
                <a:solidFill>
                  <a:srgbClr val="D2232A"/>
                </a:solidFill>
              </a:rPr>
              <a:t>The TEAMS projects: TEAMS 1.0</a:t>
            </a:r>
            <a:endParaRPr lang="it-IT" dirty="0"/>
          </a:p>
        </p:txBody>
      </p:sp>
      <p:sp>
        <p:nvSpPr>
          <p:cNvPr id="7" name="CasellaDiTesto 6">
            <a:extLst>
              <a:ext uri="{FF2B5EF4-FFF2-40B4-BE49-F238E27FC236}">
                <a16:creationId xmlns:a16="http://schemas.microsoft.com/office/drawing/2014/main" id="{2AEEBA83-9CCC-4460-9F84-106C9A4DF810}"/>
              </a:ext>
            </a:extLst>
          </p:cNvPr>
          <p:cNvSpPr txBox="1"/>
          <p:nvPr/>
        </p:nvSpPr>
        <p:spPr>
          <a:xfrm>
            <a:off x="276329" y="1574776"/>
            <a:ext cx="8184383" cy="3693319"/>
          </a:xfrm>
          <a:prstGeom prst="rect">
            <a:avLst/>
          </a:prstGeom>
          <a:noFill/>
        </p:spPr>
        <p:txBody>
          <a:bodyPr wrap="square">
            <a:spAutoFit/>
          </a:bodyPr>
          <a:lstStyle/>
          <a:p>
            <a:r>
              <a:rPr lang="en-GB" dirty="0">
                <a:effectLst/>
                <a:latin typeface="+mj-lt"/>
                <a:ea typeface="Times New Roman" panose="02020603050405020304" pitchFamily="18" charset="0"/>
              </a:rPr>
              <a:t>In December 2018 the </a:t>
            </a:r>
            <a:r>
              <a:rPr lang="en-GB" b="1" dirty="0">
                <a:solidFill>
                  <a:srgbClr val="C00000"/>
                </a:solidFill>
                <a:effectLst/>
                <a:latin typeface="+mj-lt"/>
                <a:ea typeface="Times New Roman" panose="02020603050405020304" pitchFamily="18" charset="0"/>
              </a:rPr>
              <a:t>TEAMS 1.0 project</a:t>
            </a:r>
            <a:r>
              <a:rPr lang="en-GB" dirty="0">
                <a:effectLst/>
                <a:latin typeface="+mj-lt"/>
                <a:ea typeface="Times New Roman" panose="02020603050405020304" pitchFamily="18" charset="0"/>
              </a:rPr>
              <a:t>, founded by the ECHO ‘Prevention and Preparedness Call for Proposal 2016’, successfully delivered an </a:t>
            </a:r>
            <a:r>
              <a:rPr lang="en-GB" b="1" dirty="0">
                <a:solidFill>
                  <a:srgbClr val="C00000"/>
                </a:solidFill>
                <a:effectLst/>
                <a:latin typeface="+mj-lt"/>
                <a:ea typeface="Times New Roman" panose="02020603050405020304" pitchFamily="18" charset="0"/>
              </a:rPr>
              <a:t>innovative operational training package </a:t>
            </a:r>
            <a:r>
              <a:rPr lang="en-GB" dirty="0">
                <a:effectLst/>
                <a:latin typeface="+mj-lt"/>
                <a:ea typeface="Times New Roman" panose="02020603050405020304" pitchFamily="18" charset="0"/>
              </a:rPr>
              <a:t>focused on teamwork to assist EMTs in preparing for deployment. </a:t>
            </a:r>
          </a:p>
          <a:p>
            <a:endParaRPr lang="en-GB" dirty="0">
              <a:latin typeface="+mj-lt"/>
              <a:ea typeface="Times New Roman" panose="02020603050405020304" pitchFamily="18" charset="0"/>
            </a:endParaRPr>
          </a:p>
          <a:p>
            <a:r>
              <a:rPr lang="en-GB" dirty="0">
                <a:effectLst/>
                <a:latin typeface="+mj-lt"/>
                <a:ea typeface="Times New Roman" panose="02020603050405020304" pitchFamily="18" charset="0"/>
              </a:rPr>
              <a:t>Since the completion of TEAMS 1.0 project, EMTs around the world have been having the option to access</a:t>
            </a:r>
            <a:r>
              <a:rPr lang="en-GB" dirty="0">
                <a:latin typeface="+mj-lt"/>
                <a:ea typeface="Times New Roman" panose="02020603050405020304" pitchFamily="18" charset="0"/>
              </a:rPr>
              <a:t> </a:t>
            </a:r>
            <a:r>
              <a:rPr lang="en-GB" dirty="0">
                <a:effectLst/>
                <a:latin typeface="+mj-lt"/>
                <a:ea typeface="Times New Roman" panose="02020603050405020304" pitchFamily="18" charset="0"/>
              </a:rPr>
              <a:t>a validated training package comprised of a set of </a:t>
            </a:r>
            <a:r>
              <a:rPr lang="en-GB" b="1" dirty="0">
                <a:solidFill>
                  <a:srgbClr val="C00000"/>
                </a:solidFill>
                <a:effectLst/>
                <a:latin typeface="+mj-lt"/>
                <a:ea typeface="Times New Roman" panose="02020603050405020304" pitchFamily="18" charset="0"/>
              </a:rPr>
              <a:t>8 simulation-based exercises</a:t>
            </a:r>
            <a:r>
              <a:rPr lang="en-GB" dirty="0">
                <a:effectLst/>
                <a:latin typeface="+mj-lt"/>
                <a:ea typeface="Times New Roman" panose="02020603050405020304" pitchFamily="18" charset="0"/>
              </a:rPr>
              <a:t> specifically designed to improve EMTs' team performance through scenarios likely to be encountered on the field.</a:t>
            </a:r>
          </a:p>
          <a:p>
            <a:endParaRPr lang="en-GB" dirty="0">
              <a:latin typeface="+mj-lt"/>
              <a:ea typeface="Times New Roman" panose="02020603050405020304" pitchFamily="18" charset="0"/>
            </a:endParaRPr>
          </a:p>
          <a:p>
            <a:r>
              <a:rPr lang="en-GB" dirty="0">
                <a:effectLst/>
                <a:latin typeface="+mj-lt"/>
                <a:ea typeface="Times New Roman" panose="02020603050405020304" pitchFamily="18" charset="0"/>
              </a:rPr>
              <a:t>The TEAMS training package is available online free-of-charge at the following link</a:t>
            </a:r>
            <a:r>
              <a:rPr lang="en-GB" dirty="0">
                <a:solidFill>
                  <a:srgbClr val="595959"/>
                </a:solidFill>
                <a:effectLst/>
                <a:latin typeface="+mj-lt"/>
                <a:ea typeface="Times New Roman" panose="02020603050405020304" pitchFamily="18" charset="0"/>
                <a:hlinkClick r:id="rId4" action="ppaction://hlinkfile"/>
              </a:rPr>
              <a:t>: www.teams-project.eu/teams-training-package</a:t>
            </a:r>
            <a:endParaRPr lang="en-GB" dirty="0">
              <a:solidFill>
                <a:srgbClr val="595959"/>
              </a:solidFill>
              <a:effectLst/>
              <a:latin typeface="+mj-lt"/>
              <a:ea typeface="Times New Roman" panose="02020603050405020304" pitchFamily="18" charset="0"/>
            </a:endParaRPr>
          </a:p>
          <a:p>
            <a:endParaRPr lang="en-GB" dirty="0">
              <a:solidFill>
                <a:srgbClr val="595959"/>
              </a:solidFill>
              <a:latin typeface="Arial" panose="020B0604020202020204" pitchFamily="34" charset="0"/>
            </a:endParaRPr>
          </a:p>
          <a:p>
            <a:endParaRPr lang="it-IT" dirty="0"/>
          </a:p>
        </p:txBody>
      </p:sp>
    </p:spTree>
    <p:extLst>
      <p:ext uri="{BB962C8B-B14F-4D97-AF65-F5344CB8AC3E}">
        <p14:creationId xmlns:p14="http://schemas.microsoft.com/office/powerpoint/2010/main" val="95933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B9CD2F2-7EC9-4179-B131-BA9C3802830C}"/>
              </a:ext>
            </a:extLst>
          </p:cNvPr>
          <p:cNvSpPr txBox="1"/>
          <p:nvPr/>
        </p:nvSpPr>
        <p:spPr>
          <a:xfrm>
            <a:off x="316521" y="1031185"/>
            <a:ext cx="4572000" cy="369332"/>
          </a:xfrm>
          <a:prstGeom prst="rect">
            <a:avLst/>
          </a:prstGeom>
          <a:noFill/>
        </p:spPr>
        <p:txBody>
          <a:bodyPr wrap="square">
            <a:spAutoFit/>
          </a:bodyPr>
          <a:lstStyle/>
          <a:p>
            <a:r>
              <a:rPr lang="en-US" b="1" dirty="0">
                <a:solidFill>
                  <a:srgbClr val="D2232A"/>
                </a:solidFill>
              </a:rPr>
              <a:t>The TEAMS projects: TEAMS 2.0</a:t>
            </a:r>
            <a:endParaRPr lang="it-IT" dirty="0"/>
          </a:p>
        </p:txBody>
      </p:sp>
      <p:sp>
        <p:nvSpPr>
          <p:cNvPr id="7" name="CasellaDiTesto 6">
            <a:extLst>
              <a:ext uri="{FF2B5EF4-FFF2-40B4-BE49-F238E27FC236}">
                <a16:creationId xmlns:a16="http://schemas.microsoft.com/office/drawing/2014/main" id="{2AEEBA83-9CCC-4460-9F84-106C9A4DF810}"/>
              </a:ext>
            </a:extLst>
          </p:cNvPr>
          <p:cNvSpPr txBox="1"/>
          <p:nvPr/>
        </p:nvSpPr>
        <p:spPr>
          <a:xfrm>
            <a:off x="316521" y="1572246"/>
            <a:ext cx="8184383" cy="3416320"/>
          </a:xfrm>
          <a:prstGeom prst="rect">
            <a:avLst/>
          </a:prstGeom>
          <a:noFill/>
        </p:spPr>
        <p:txBody>
          <a:bodyPr wrap="square">
            <a:spAutoFit/>
          </a:bodyPr>
          <a:lstStyle/>
          <a:p>
            <a:r>
              <a:rPr lang="en-GB" dirty="0">
                <a:latin typeface="+mj-lt"/>
                <a:ea typeface="Times New Roman" panose="02020603050405020304" pitchFamily="18" charset="0"/>
                <a:cs typeface="Arial" panose="020B0604020202020204" pitchFamily="34" charset="0"/>
              </a:rPr>
              <a:t>Following the success of TEAMS 1.0 project, in December 2019 t</a:t>
            </a:r>
            <a:r>
              <a:rPr lang="en-GB" dirty="0">
                <a:effectLst/>
                <a:latin typeface="+mj-lt"/>
                <a:ea typeface="Times New Roman" panose="02020603050405020304" pitchFamily="18" charset="0"/>
                <a:cs typeface="Arial" panose="020B0604020202020204" pitchFamily="34" charset="0"/>
              </a:rPr>
              <a:t>he </a:t>
            </a:r>
            <a:r>
              <a:rPr lang="en-GB" b="1" dirty="0">
                <a:solidFill>
                  <a:srgbClr val="C00000"/>
                </a:solidFill>
                <a:effectLst/>
                <a:latin typeface="+mj-lt"/>
                <a:ea typeface="Times New Roman" panose="02020603050405020304" pitchFamily="18" charset="0"/>
                <a:cs typeface="Arial" panose="020B0604020202020204" pitchFamily="34" charset="0"/>
              </a:rPr>
              <a:t>TEAMS 2.0 project</a:t>
            </a:r>
            <a:r>
              <a:rPr lang="en-GB" dirty="0">
                <a:effectLst/>
                <a:latin typeface="+mj-lt"/>
                <a:ea typeface="Times New Roman" panose="02020603050405020304" pitchFamily="18" charset="0"/>
                <a:cs typeface="Arial" panose="020B0604020202020204" pitchFamily="34" charset="0"/>
              </a:rPr>
              <a:t>, founded by the ECHO ‘Prevention and Preparedness Call for Proposal 2017’, delivered an innovative </a:t>
            </a:r>
            <a:r>
              <a:rPr lang="en-GB" b="1" dirty="0">
                <a:solidFill>
                  <a:srgbClr val="C00000"/>
                </a:solidFill>
                <a:effectLst/>
                <a:latin typeface="+mj-lt"/>
                <a:ea typeface="Times New Roman" panose="02020603050405020304" pitchFamily="18" charset="0"/>
                <a:cs typeface="Arial" panose="020B0604020202020204" pitchFamily="34" charset="0"/>
              </a:rPr>
              <a:t>Training of Trainers program </a:t>
            </a:r>
            <a:r>
              <a:rPr lang="en-GB" dirty="0">
                <a:effectLst/>
                <a:latin typeface="+mj-lt"/>
                <a:ea typeface="Times New Roman" panose="02020603050405020304" pitchFamily="18" charset="0"/>
                <a:cs typeface="Arial" panose="020B0604020202020204" pitchFamily="34" charset="0"/>
              </a:rPr>
              <a:t>composed of e-learning modules and face-to-face workshops focused on </a:t>
            </a:r>
            <a:r>
              <a:rPr lang="en-GB" dirty="0" err="1">
                <a:effectLst/>
                <a:latin typeface="+mj-lt"/>
                <a:ea typeface="Times New Roman" panose="02020603050405020304" pitchFamily="18" charset="0"/>
                <a:cs typeface="Arial" panose="020B0604020202020204" pitchFamily="34" charset="0"/>
              </a:rPr>
              <a:t>ToT</a:t>
            </a:r>
            <a:r>
              <a:rPr lang="en-GB" dirty="0">
                <a:effectLst/>
                <a:latin typeface="+mj-lt"/>
                <a:ea typeface="Times New Roman" panose="02020603050405020304" pitchFamily="18" charset="0"/>
                <a:cs typeface="Arial" panose="020B0604020202020204" pitchFamily="34" charset="0"/>
              </a:rPr>
              <a:t> learning activities to </a:t>
            </a:r>
            <a:r>
              <a:rPr lang="en-GB" b="1" dirty="0">
                <a:solidFill>
                  <a:srgbClr val="C00000"/>
                </a:solidFill>
                <a:effectLst/>
                <a:latin typeface="+mj-lt"/>
                <a:ea typeface="Times New Roman" panose="02020603050405020304" pitchFamily="18" charset="0"/>
                <a:cs typeface="Arial" panose="020B0604020202020204" pitchFamily="34" charset="0"/>
              </a:rPr>
              <a:t>train novice team leaders and training managers </a:t>
            </a:r>
            <a:r>
              <a:rPr lang="en-GB" dirty="0">
                <a:effectLst/>
                <a:latin typeface="+mj-lt"/>
                <a:ea typeface="Times New Roman" panose="02020603050405020304" pitchFamily="18" charset="0"/>
                <a:cs typeface="Arial" panose="020B0604020202020204" pitchFamily="34" charset="0"/>
              </a:rPr>
              <a:t>of EMC/EMT organizations on how to effectively use the TEAMS training package. </a:t>
            </a:r>
          </a:p>
          <a:p>
            <a:endParaRPr lang="en-GB" dirty="0">
              <a:effectLst/>
              <a:latin typeface="+mj-lt"/>
              <a:ea typeface="Times New Roman" panose="02020603050405020304" pitchFamily="18" charset="0"/>
              <a:cs typeface="Arial" panose="020B0604020202020204" pitchFamily="34" charset="0"/>
            </a:endParaRPr>
          </a:p>
          <a:p>
            <a:endParaRPr lang="en-GB" dirty="0">
              <a:latin typeface="+mj-lt"/>
              <a:ea typeface="Times New Roman" panose="02020603050405020304" pitchFamily="18" charset="0"/>
              <a:cs typeface="Arial" panose="020B0604020202020204" pitchFamily="34" charset="0"/>
            </a:endParaRPr>
          </a:p>
          <a:p>
            <a:r>
              <a:rPr lang="en-GB" dirty="0">
                <a:effectLst/>
                <a:latin typeface="+mj-lt"/>
                <a:ea typeface="Times New Roman" panose="02020603050405020304" pitchFamily="18" charset="0"/>
                <a:cs typeface="Arial" panose="020B0604020202020204" pitchFamily="34" charset="0"/>
              </a:rPr>
              <a:t>Since the completion of TEAMS 2.0, the e-learning platform, called </a:t>
            </a:r>
            <a:r>
              <a:rPr lang="en-GB" b="1" dirty="0">
                <a:solidFill>
                  <a:srgbClr val="C00000"/>
                </a:solidFill>
                <a:effectLst/>
                <a:latin typeface="+mj-lt"/>
                <a:ea typeface="Times New Roman" panose="02020603050405020304" pitchFamily="18" charset="0"/>
                <a:cs typeface="Arial" panose="020B0604020202020204" pitchFamily="34" charset="0"/>
              </a:rPr>
              <a:t>The Trainer’s Compass</a:t>
            </a:r>
            <a:r>
              <a:rPr lang="en-GB" dirty="0">
                <a:effectLst/>
                <a:latin typeface="+mj-lt"/>
                <a:ea typeface="Times New Roman" panose="02020603050405020304" pitchFamily="18" charset="0"/>
                <a:cs typeface="Arial" panose="020B0604020202020204" pitchFamily="34" charset="0"/>
              </a:rPr>
              <a:t>, is available online always at no cost: </a:t>
            </a:r>
            <a:r>
              <a:rPr lang="en-GB" dirty="0">
                <a:effectLst/>
                <a:latin typeface="+mj-lt"/>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www.teams-project.eu/teams-training-package</a:t>
            </a:r>
            <a:r>
              <a:rPr lang="en-GB" dirty="0">
                <a:effectLst/>
                <a:latin typeface="+mj-lt"/>
                <a:ea typeface="Times New Roman" panose="02020603050405020304" pitchFamily="18" charset="0"/>
                <a:cs typeface="Arial" panose="020B0604020202020204" pitchFamily="34" charset="0"/>
              </a:rPr>
              <a:t>.</a:t>
            </a:r>
            <a:endParaRPr lang="it-IT" dirty="0">
              <a:effectLst/>
              <a:latin typeface="+mj-lt"/>
              <a:ea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565435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ttangolo 5"/>
          <p:cNvSpPr/>
          <p:nvPr/>
        </p:nvSpPr>
        <p:spPr>
          <a:xfrm>
            <a:off x="260598" y="664908"/>
            <a:ext cx="2479781" cy="369332"/>
          </a:xfrm>
          <a:prstGeom prst="rect">
            <a:avLst/>
          </a:prstGeom>
          <a:ln w="38100">
            <a:noFill/>
          </a:ln>
        </p:spPr>
        <p:txBody>
          <a:bodyPr wrap="none">
            <a:spAutoFit/>
          </a:bodyPr>
          <a:lstStyle/>
          <a:p>
            <a:r>
              <a:rPr lang="en-US" b="1" dirty="0">
                <a:solidFill>
                  <a:srgbClr val="D2232A"/>
                </a:solidFill>
              </a:rPr>
              <a:t>TEAMS training package</a:t>
            </a:r>
            <a:endParaRPr lang="it-IT" dirty="0">
              <a:solidFill>
                <a:prstClr val="black"/>
              </a:solidFill>
              <a:latin typeface="Calibri"/>
            </a:endParaRPr>
          </a:p>
        </p:txBody>
      </p:sp>
      <p:sp>
        <p:nvSpPr>
          <p:cNvPr id="5" name="Rettangolo 4"/>
          <p:cNvSpPr/>
          <p:nvPr/>
        </p:nvSpPr>
        <p:spPr>
          <a:xfrm>
            <a:off x="260598" y="849574"/>
            <a:ext cx="8883402" cy="4493538"/>
          </a:xfrm>
          <a:prstGeom prst="rect">
            <a:avLst/>
          </a:prstGeom>
        </p:spPr>
        <p:txBody>
          <a:bodyPr wrap="square">
            <a:spAutoFit/>
          </a:bodyPr>
          <a:lstStyle/>
          <a:p>
            <a:endParaRPr lang="en-US" dirty="0"/>
          </a:p>
          <a:p>
            <a:r>
              <a:rPr lang="en-US" sz="1600" dirty="0"/>
              <a:t>TEAMS training package is currently composed of 8 modules,</a:t>
            </a:r>
            <a:r>
              <a:rPr lang="en-US" sz="1600" b="1" dirty="0">
                <a:solidFill>
                  <a:srgbClr val="C00000"/>
                </a:solidFill>
              </a:rPr>
              <a:t> focused on operational team training for EMCs/EMTs</a:t>
            </a:r>
            <a:r>
              <a:rPr lang="en-US" sz="1600" dirty="0"/>
              <a:t>, adaptable to </a:t>
            </a:r>
            <a:r>
              <a:rPr lang="en-US" sz="1600" b="1" dirty="0">
                <a:solidFill>
                  <a:srgbClr val="C00000"/>
                </a:solidFill>
              </a:rPr>
              <a:t>different types of  EMCs/EMTs</a:t>
            </a:r>
            <a:r>
              <a:rPr lang="en-US" sz="1600" dirty="0"/>
              <a:t>, and sustainable within </a:t>
            </a:r>
            <a:r>
              <a:rPr lang="en-US" sz="1600" b="1" dirty="0">
                <a:solidFill>
                  <a:srgbClr val="C00000"/>
                </a:solidFill>
              </a:rPr>
              <a:t>resource-poor settings</a:t>
            </a:r>
            <a:r>
              <a:rPr lang="en-US" sz="1600" dirty="0"/>
              <a:t>.</a:t>
            </a:r>
          </a:p>
          <a:p>
            <a:br>
              <a:rPr lang="en-US" sz="1600" i="1" dirty="0"/>
            </a:br>
            <a:r>
              <a:rPr lang="en-US" sz="1600" i="1" dirty="0"/>
              <a:t>Key characteristics:</a:t>
            </a:r>
          </a:p>
          <a:p>
            <a:pPr marL="285750" indent="-285750">
              <a:spcBef>
                <a:spcPts val="600"/>
              </a:spcBef>
              <a:spcAft>
                <a:spcPts val="600"/>
              </a:spcAft>
              <a:buFont typeface="Arial" panose="020B0604020202020204" pitchFamily="34" charset="0"/>
              <a:buChar char="•"/>
            </a:pPr>
            <a:r>
              <a:rPr lang="en-GB" sz="1400" dirty="0"/>
              <a:t>Each exercise is a complete </a:t>
            </a:r>
            <a:r>
              <a:rPr lang="en-GB" sz="1400" b="1" dirty="0">
                <a:solidFill>
                  <a:srgbClr val="C00000"/>
                </a:solidFill>
              </a:rPr>
              <a:t>stand-alone module </a:t>
            </a:r>
            <a:r>
              <a:rPr lang="en-GB" sz="1400" dirty="0"/>
              <a:t>consisting of a concept note, learning objectives matrix, debriefing tool and a variety of supplementary documents;</a:t>
            </a:r>
          </a:p>
          <a:p>
            <a:pPr marL="285750" indent="-285750">
              <a:spcBef>
                <a:spcPts val="600"/>
              </a:spcBef>
              <a:spcAft>
                <a:spcPts val="600"/>
              </a:spcAft>
              <a:buFont typeface="Arial" panose="020B0604020202020204" pitchFamily="34" charset="0"/>
              <a:buChar char="•"/>
            </a:pPr>
            <a:r>
              <a:rPr lang="en-GB" sz="1400" dirty="0"/>
              <a:t>The exercises can be delivered sequentially, in a </a:t>
            </a:r>
            <a:r>
              <a:rPr lang="en-GB" sz="1400" b="1" dirty="0">
                <a:solidFill>
                  <a:srgbClr val="C00000"/>
                </a:solidFill>
              </a:rPr>
              <a:t>3-day intensive training</a:t>
            </a:r>
            <a:r>
              <a:rPr lang="en-GB" sz="1400" dirty="0"/>
              <a:t> simulating a humanitarian mission, or can be performed independently to accommodate each organization’s specific needs, time and resources;</a:t>
            </a:r>
          </a:p>
          <a:p>
            <a:pPr marL="285750" indent="-285750">
              <a:spcBef>
                <a:spcPts val="600"/>
              </a:spcBef>
              <a:spcAft>
                <a:spcPts val="600"/>
              </a:spcAft>
              <a:buFont typeface="Arial" panose="020B0604020202020204" pitchFamily="34" charset="0"/>
              <a:buChar char="•"/>
            </a:pPr>
            <a:r>
              <a:rPr lang="en-US" sz="1400" dirty="0"/>
              <a:t>The training package is available online through an</a:t>
            </a:r>
            <a:r>
              <a:rPr lang="en-US" sz="1400" b="1" dirty="0">
                <a:solidFill>
                  <a:srgbClr val="C00000"/>
                </a:solidFill>
              </a:rPr>
              <a:t> e-learning platform</a:t>
            </a:r>
            <a:r>
              <a:rPr lang="en-US" sz="1400" dirty="0"/>
              <a:t> to facilitate the delivery;</a:t>
            </a:r>
          </a:p>
          <a:p>
            <a:pPr marL="285750" indent="-285750">
              <a:spcBef>
                <a:spcPts val="600"/>
              </a:spcBef>
              <a:spcAft>
                <a:spcPts val="600"/>
              </a:spcAft>
              <a:buFont typeface="Arial" panose="020B0604020202020204" pitchFamily="34" charset="0"/>
              <a:buChar char="•"/>
            </a:pPr>
            <a:r>
              <a:rPr lang="en-US" sz="1400" dirty="0"/>
              <a:t>It underwent a series of validation and assessment phases: it was piloted in </a:t>
            </a:r>
            <a:r>
              <a:rPr lang="en-US" sz="1400" b="1" dirty="0">
                <a:solidFill>
                  <a:srgbClr val="C00000"/>
                </a:solidFill>
              </a:rPr>
              <a:t>two main training events, </a:t>
            </a:r>
            <a:r>
              <a:rPr lang="en-US" sz="1400" dirty="0"/>
              <a:t>its</a:t>
            </a:r>
            <a:r>
              <a:rPr lang="en-US" sz="1400" b="1" dirty="0">
                <a:solidFill>
                  <a:srgbClr val="C00000"/>
                </a:solidFill>
              </a:rPr>
              <a:t> effectiveness was assessed </a:t>
            </a:r>
            <a:r>
              <a:rPr lang="en-US" sz="1400" dirty="0"/>
              <a:t>in terms of learning outcomes, participants’ satisfaction, improvement in technical and non-technical skills of the teams trained and cost-effectiveness, its</a:t>
            </a:r>
            <a:r>
              <a:rPr lang="en-US" sz="1400" b="1" dirty="0">
                <a:solidFill>
                  <a:srgbClr val="C00000"/>
                </a:solidFill>
              </a:rPr>
              <a:t> quality </a:t>
            </a:r>
            <a:r>
              <a:rPr lang="en-US" sz="1400" dirty="0"/>
              <a:t>was evaluated. </a:t>
            </a:r>
          </a:p>
          <a:p>
            <a:pPr marL="285750" indent="-285750">
              <a:spcBef>
                <a:spcPts val="600"/>
              </a:spcBef>
              <a:spcAft>
                <a:spcPts val="600"/>
              </a:spcAft>
              <a:buFont typeface="Arial" panose="020B0604020202020204" pitchFamily="34" charset="0"/>
              <a:buChar char="•"/>
            </a:pPr>
            <a:r>
              <a:rPr lang="en-US" sz="1400" dirty="0"/>
              <a:t>It comes with a complementary training of trainers’ package, addressed to </a:t>
            </a:r>
            <a:r>
              <a:rPr lang="en-GB" sz="1400" b="1" dirty="0">
                <a:solidFill>
                  <a:srgbClr val="C00000"/>
                </a:solidFill>
                <a:effectLst/>
                <a:latin typeface="+mj-lt"/>
                <a:ea typeface="Times New Roman" panose="02020603050405020304" pitchFamily="18" charset="0"/>
                <a:cs typeface="Arial" panose="020B0604020202020204" pitchFamily="34" charset="0"/>
              </a:rPr>
              <a:t>novice team leaders and training managers, </a:t>
            </a:r>
            <a:r>
              <a:rPr lang="en-GB" sz="1400" dirty="0">
                <a:latin typeface="+mj-lt"/>
                <a:cs typeface="Arial" panose="020B0604020202020204" pitchFamily="34" charset="0"/>
              </a:rPr>
              <a:t>providing them a specific training </a:t>
            </a:r>
            <a:r>
              <a:rPr lang="en-GB" sz="1400" dirty="0">
                <a:effectLst/>
                <a:latin typeface="+mj-lt"/>
                <a:ea typeface="Times New Roman" panose="02020603050405020304" pitchFamily="18" charset="0"/>
                <a:cs typeface="Arial" panose="020B0604020202020204" pitchFamily="34" charset="0"/>
              </a:rPr>
              <a:t>on how to effectively use the TEAMS training package. </a:t>
            </a: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43830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ttangolo 5"/>
          <p:cNvSpPr/>
          <p:nvPr/>
        </p:nvSpPr>
        <p:spPr>
          <a:xfrm>
            <a:off x="2632009" y="2279362"/>
            <a:ext cx="3720506" cy="584775"/>
          </a:xfrm>
          <a:prstGeom prst="rect">
            <a:avLst/>
          </a:prstGeom>
          <a:ln w="38100">
            <a:noFill/>
          </a:ln>
        </p:spPr>
        <p:txBody>
          <a:bodyPr wrap="none">
            <a:spAutoFit/>
          </a:bodyPr>
          <a:lstStyle/>
          <a:p>
            <a:r>
              <a:rPr lang="it-IT" sz="3200" b="1" i="0" u="none" strike="noStrike" dirty="0">
                <a:solidFill>
                  <a:srgbClr val="C00000"/>
                </a:solidFill>
                <a:effectLst/>
                <a:latin typeface="YouTube Noto"/>
                <a:hlinkClick r:id="rId4"/>
              </a:rPr>
              <a:t>TEAMS project video</a:t>
            </a:r>
            <a:endParaRPr lang="it-IT" sz="3200" b="1" dirty="0">
              <a:solidFill>
                <a:srgbClr val="C00000"/>
              </a:solidFill>
              <a:latin typeface="Calibri"/>
            </a:endParaRPr>
          </a:p>
        </p:txBody>
      </p:sp>
      <p:sp>
        <p:nvSpPr>
          <p:cNvPr id="5" name="Rettangolo 4"/>
          <p:cNvSpPr/>
          <p:nvPr/>
        </p:nvSpPr>
        <p:spPr>
          <a:xfrm>
            <a:off x="260598" y="849574"/>
            <a:ext cx="8883402" cy="584775"/>
          </a:xfrm>
          <a:prstGeom prst="rect">
            <a:avLst/>
          </a:prstGeom>
        </p:spPr>
        <p:txBody>
          <a:bodyPr wrap="square">
            <a:spAutoFit/>
          </a:bodyPr>
          <a:lstStyle/>
          <a:p>
            <a:endParaRPr lang="en-US"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427128926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18338</TotalTime>
  <Words>2020</Words>
  <Application>Microsoft Office PowerPoint</Application>
  <PresentationFormat>Presentazione su schermo (16:9)</PresentationFormat>
  <Paragraphs>161</Paragraphs>
  <Slides>20</Slides>
  <Notes>18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Calibri</vt:lpstr>
      <vt:lpstr>Futura Std Book</vt:lpstr>
      <vt:lpstr>YouTube Noto</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roberta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roberta dri</dc:creator>
  <cp:lastModifiedBy>Monica Linty</cp:lastModifiedBy>
  <cp:revision>325</cp:revision>
  <dcterms:created xsi:type="dcterms:W3CDTF">2012-10-05T07:46:48Z</dcterms:created>
  <dcterms:modified xsi:type="dcterms:W3CDTF">2020-12-18T12:47:21Z</dcterms:modified>
</cp:coreProperties>
</file>